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76" r:id="rId7"/>
    <p:sldId id="261" r:id="rId8"/>
    <p:sldId id="262" r:id="rId9"/>
    <p:sldId id="263" r:id="rId10"/>
    <p:sldId id="264" r:id="rId11"/>
    <p:sldId id="265" r:id="rId12"/>
    <p:sldId id="266" r:id="rId13"/>
    <p:sldId id="267" r:id="rId14"/>
    <p:sldId id="268" r:id="rId15"/>
    <p:sldId id="269" r:id="rId16"/>
    <p:sldId id="270" r:id="rId17"/>
    <p:sldId id="277" r:id="rId18"/>
    <p:sldId id="271" r:id="rId19"/>
    <p:sldId id="272" r:id="rId20"/>
    <p:sldId id="278" r:id="rId21"/>
    <p:sldId id="279" r:id="rId22"/>
    <p:sldId id="273" r:id="rId23"/>
    <p:sldId id="274"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9BFD31-EA10-4ADC-A96F-2C537CDC60EE}">
          <p14:sldIdLst>
            <p14:sldId id="256"/>
            <p14:sldId id="257"/>
            <p14:sldId id="258"/>
            <p14:sldId id="259"/>
            <p14:sldId id="260"/>
            <p14:sldId id="276"/>
            <p14:sldId id="261"/>
            <p14:sldId id="262"/>
            <p14:sldId id="263"/>
            <p14:sldId id="264"/>
            <p14:sldId id="265"/>
            <p14:sldId id="266"/>
            <p14:sldId id="267"/>
            <p14:sldId id="268"/>
            <p14:sldId id="269"/>
            <p14:sldId id="270"/>
            <p14:sldId id="277"/>
            <p14:sldId id="271"/>
            <p14:sldId id="272"/>
            <p14:sldId id="278"/>
          </p14:sldIdLst>
        </p14:section>
        <p14:section name="Untitled Section" id="{7B00EFDF-7330-49D0-9977-A39DBC52AD4D}">
          <p14:sldIdLst>
            <p14:sldId id="279"/>
            <p14:sldId id="273"/>
            <p14:sldId id="274"/>
            <p14:sldId id="2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4D71DC9-ECA8-1238-7560-5E6AE2F49F30}" name="Uday Anamdasu" initials="UA" userId="009a2af1cb4862f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96" d="100"/>
          <a:sy n="96" d="100"/>
        </p:scale>
        <p:origin x="1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C09CE-497C-4AA2-B427-1E0560F4D0E8}" type="datetimeFigureOut">
              <a:rPr lang="en-IN" smtClean="0"/>
              <a:t>10-05-2024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7523CF-50E1-4882-BA4A-28B1692BF0EE}" type="slidenum">
              <a:rPr lang="en-IN" smtClean="0"/>
              <a:t>‹#›</a:t>
            </a:fld>
            <a:endParaRPr lang="en-IN"/>
          </a:p>
        </p:txBody>
      </p:sp>
    </p:spTree>
    <p:extLst>
      <p:ext uri="{BB962C8B-B14F-4D97-AF65-F5344CB8AC3E}">
        <p14:creationId xmlns:p14="http://schemas.microsoft.com/office/powerpoint/2010/main" val="3037718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7523CF-50E1-4882-BA4A-28B1692BF0EE}" type="slidenum">
              <a:rPr lang="en-IN" smtClean="0"/>
              <a:t>19</a:t>
            </a:fld>
            <a:endParaRPr lang="en-IN"/>
          </a:p>
        </p:txBody>
      </p:sp>
    </p:spTree>
    <p:extLst>
      <p:ext uri="{BB962C8B-B14F-4D97-AF65-F5344CB8AC3E}">
        <p14:creationId xmlns:p14="http://schemas.microsoft.com/office/powerpoint/2010/main" val="154463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7523CF-50E1-4882-BA4A-28B1692BF0EE}" type="slidenum">
              <a:rPr lang="en-IN" smtClean="0"/>
              <a:t>22</a:t>
            </a:fld>
            <a:endParaRPr lang="en-IN"/>
          </a:p>
        </p:txBody>
      </p:sp>
    </p:spTree>
    <p:extLst>
      <p:ext uri="{BB962C8B-B14F-4D97-AF65-F5344CB8AC3E}">
        <p14:creationId xmlns:p14="http://schemas.microsoft.com/office/powerpoint/2010/main" val="28358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7523CF-50E1-4882-BA4A-28B1692BF0EE}" type="slidenum">
              <a:rPr lang="en-IN" smtClean="0"/>
              <a:t>23</a:t>
            </a:fld>
            <a:endParaRPr lang="en-IN"/>
          </a:p>
        </p:txBody>
      </p:sp>
    </p:spTree>
    <p:extLst>
      <p:ext uri="{BB962C8B-B14F-4D97-AF65-F5344CB8AC3E}">
        <p14:creationId xmlns:p14="http://schemas.microsoft.com/office/powerpoint/2010/main" val="1739438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19D8A-27C0-83B3-36AE-3C20AB2907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9CEBD0-F27D-3BAB-CB65-84AC0ACE0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32FBF9-127B-2E76-5709-0F2299096810}"/>
              </a:ext>
            </a:extLst>
          </p:cNvPr>
          <p:cNvSpPr>
            <a:spLocks noGrp="1"/>
          </p:cNvSpPr>
          <p:nvPr>
            <p:ph type="dt" sz="half" idx="10"/>
          </p:nvPr>
        </p:nvSpPr>
        <p:spPr/>
        <p:txBody>
          <a:bodyPr/>
          <a:lstStyle/>
          <a:p>
            <a:fld id="{EF4DFC8A-D44D-410A-9513-78D99A17E487}" type="datetime1">
              <a:rPr lang="en-IN" smtClean="0"/>
              <a:t>10-05-2024</a:t>
            </a:fld>
            <a:endParaRPr lang="en-IN"/>
          </a:p>
        </p:txBody>
      </p:sp>
      <p:sp>
        <p:nvSpPr>
          <p:cNvPr id="5" name="Footer Placeholder 4">
            <a:extLst>
              <a:ext uri="{FF2B5EF4-FFF2-40B4-BE49-F238E27FC236}">
                <a16:creationId xmlns:a16="http://schemas.microsoft.com/office/drawing/2014/main" id="{C4C91CFB-53DA-93C6-65D6-B67E8E846E9F}"/>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CDEB4AF8-8BF7-E236-83FB-BF5C745A50DC}"/>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1830415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3445-C7B0-D25D-CB9D-70A656D7B0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F0FF61-2A9E-00DE-36F0-DFDBE246C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8F980E-9CE2-A881-2593-A609E7FB352E}"/>
              </a:ext>
            </a:extLst>
          </p:cNvPr>
          <p:cNvSpPr>
            <a:spLocks noGrp="1"/>
          </p:cNvSpPr>
          <p:nvPr>
            <p:ph type="dt" sz="half" idx="10"/>
          </p:nvPr>
        </p:nvSpPr>
        <p:spPr/>
        <p:txBody>
          <a:bodyPr/>
          <a:lstStyle/>
          <a:p>
            <a:fld id="{9E3D7834-A997-493B-8D48-90221DCA821C}" type="datetime1">
              <a:rPr lang="en-IN" smtClean="0"/>
              <a:t>10-05-2024</a:t>
            </a:fld>
            <a:endParaRPr lang="en-IN"/>
          </a:p>
        </p:txBody>
      </p:sp>
      <p:sp>
        <p:nvSpPr>
          <p:cNvPr id="5" name="Footer Placeholder 4">
            <a:extLst>
              <a:ext uri="{FF2B5EF4-FFF2-40B4-BE49-F238E27FC236}">
                <a16:creationId xmlns:a16="http://schemas.microsoft.com/office/drawing/2014/main" id="{E3E2C7BE-C952-0595-3AD0-29C242687485}"/>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A090E16C-E7D5-7800-FF18-DC8FCBAB4686}"/>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4082588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1FCED2-31C7-C337-4D3C-EBE541CDE9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614A74-C7F0-7240-C283-08969D94BB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8E9001-5A7A-C894-D289-AD94809A3357}"/>
              </a:ext>
            </a:extLst>
          </p:cNvPr>
          <p:cNvSpPr>
            <a:spLocks noGrp="1"/>
          </p:cNvSpPr>
          <p:nvPr>
            <p:ph type="dt" sz="half" idx="10"/>
          </p:nvPr>
        </p:nvSpPr>
        <p:spPr/>
        <p:txBody>
          <a:bodyPr/>
          <a:lstStyle/>
          <a:p>
            <a:fld id="{2972EF7D-6769-4288-8DC6-FC5B403DAE87}" type="datetime1">
              <a:rPr lang="en-IN" smtClean="0"/>
              <a:t>10-05-2024</a:t>
            </a:fld>
            <a:endParaRPr lang="en-IN"/>
          </a:p>
        </p:txBody>
      </p:sp>
      <p:sp>
        <p:nvSpPr>
          <p:cNvPr id="5" name="Footer Placeholder 4">
            <a:extLst>
              <a:ext uri="{FF2B5EF4-FFF2-40B4-BE49-F238E27FC236}">
                <a16:creationId xmlns:a16="http://schemas.microsoft.com/office/drawing/2014/main" id="{F191A4FD-EF39-5FCB-B83D-6898BFCBF3C1}"/>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6E60F5D0-2782-3E11-8960-303F5106E670}"/>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3288422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9E02-7763-6B11-258C-A52B8DA609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07DD4-DF79-1C84-4506-52A7E6ABE4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985D87-9928-EB87-F851-C322409E4011}"/>
              </a:ext>
            </a:extLst>
          </p:cNvPr>
          <p:cNvSpPr>
            <a:spLocks noGrp="1"/>
          </p:cNvSpPr>
          <p:nvPr>
            <p:ph type="dt" sz="half" idx="10"/>
          </p:nvPr>
        </p:nvSpPr>
        <p:spPr/>
        <p:txBody>
          <a:bodyPr/>
          <a:lstStyle/>
          <a:p>
            <a:fld id="{6DC85559-26C7-4D5C-AD62-3C6233C77720}" type="datetime1">
              <a:rPr lang="en-IN" smtClean="0"/>
              <a:t>10-05-2024</a:t>
            </a:fld>
            <a:endParaRPr lang="en-IN"/>
          </a:p>
        </p:txBody>
      </p:sp>
      <p:sp>
        <p:nvSpPr>
          <p:cNvPr id="5" name="Footer Placeholder 4">
            <a:extLst>
              <a:ext uri="{FF2B5EF4-FFF2-40B4-BE49-F238E27FC236}">
                <a16:creationId xmlns:a16="http://schemas.microsoft.com/office/drawing/2014/main" id="{ABF1B7F1-3401-7C77-F1ED-006FFA54BB4A}"/>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0A174505-D54E-2EEB-3CED-A75F92D5F380}"/>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3833823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0958-3236-3042-FE4D-1F5CF1AFA2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7B9E83-3A9C-EFAB-D0A8-02C200EB4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C2F36A-2730-F058-BD98-110D4CCB5EEB}"/>
              </a:ext>
            </a:extLst>
          </p:cNvPr>
          <p:cNvSpPr>
            <a:spLocks noGrp="1"/>
          </p:cNvSpPr>
          <p:nvPr>
            <p:ph type="dt" sz="half" idx="10"/>
          </p:nvPr>
        </p:nvSpPr>
        <p:spPr/>
        <p:txBody>
          <a:bodyPr/>
          <a:lstStyle/>
          <a:p>
            <a:fld id="{DA843B94-005B-45D1-A48F-CA560A1AC708}" type="datetime1">
              <a:rPr lang="en-IN" smtClean="0"/>
              <a:t>10-05-2024</a:t>
            </a:fld>
            <a:endParaRPr lang="en-IN"/>
          </a:p>
        </p:txBody>
      </p:sp>
      <p:sp>
        <p:nvSpPr>
          <p:cNvPr id="5" name="Footer Placeholder 4">
            <a:extLst>
              <a:ext uri="{FF2B5EF4-FFF2-40B4-BE49-F238E27FC236}">
                <a16:creationId xmlns:a16="http://schemas.microsoft.com/office/drawing/2014/main" id="{A5A65048-B7D4-35F2-0E3E-849766761084}"/>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A0223BAD-A471-C1E3-8302-A58B4D4E7321}"/>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67158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9E96-3353-DF41-4BB3-6FBA72E749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BEC880-8ACD-DFE3-0B79-E66EE8BC06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0CCEEA6-ACF5-E5C6-D965-0FC40E20F8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0205B3-8C14-38A9-EF30-ABE0C5F9C8D3}"/>
              </a:ext>
            </a:extLst>
          </p:cNvPr>
          <p:cNvSpPr>
            <a:spLocks noGrp="1"/>
          </p:cNvSpPr>
          <p:nvPr>
            <p:ph type="dt" sz="half" idx="10"/>
          </p:nvPr>
        </p:nvSpPr>
        <p:spPr/>
        <p:txBody>
          <a:bodyPr/>
          <a:lstStyle/>
          <a:p>
            <a:fld id="{02B93A96-0CBA-4361-B00D-64E8D022C90F}" type="datetime1">
              <a:rPr lang="en-IN" smtClean="0"/>
              <a:t>10-05-2024</a:t>
            </a:fld>
            <a:endParaRPr lang="en-IN"/>
          </a:p>
        </p:txBody>
      </p:sp>
      <p:sp>
        <p:nvSpPr>
          <p:cNvPr id="6" name="Footer Placeholder 5">
            <a:extLst>
              <a:ext uri="{FF2B5EF4-FFF2-40B4-BE49-F238E27FC236}">
                <a16:creationId xmlns:a16="http://schemas.microsoft.com/office/drawing/2014/main" id="{A443CCAC-1489-7F78-DB67-0D25267103FB}"/>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E567BDDA-5E1B-39C5-2125-BB4E1018B9D9}"/>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53222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56C4-38F5-E025-A41C-C14D22557C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D27DE3-0EB1-EFAB-AF08-12D137AC70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821A1-80AB-C0B1-DB2B-6B900BEC0F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FFFA5C-4F17-8459-2503-455CB1D7AB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039A87-BDED-3730-9A47-3565B0D75E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0DEA6BF-D4CD-7E29-6E25-356D52ED3236}"/>
              </a:ext>
            </a:extLst>
          </p:cNvPr>
          <p:cNvSpPr>
            <a:spLocks noGrp="1"/>
          </p:cNvSpPr>
          <p:nvPr>
            <p:ph type="dt" sz="half" idx="10"/>
          </p:nvPr>
        </p:nvSpPr>
        <p:spPr/>
        <p:txBody>
          <a:bodyPr/>
          <a:lstStyle/>
          <a:p>
            <a:fld id="{CC8561C9-018E-42E4-9389-5CCD73FCBBAF}" type="datetime1">
              <a:rPr lang="en-IN" smtClean="0"/>
              <a:t>10-05-2024</a:t>
            </a:fld>
            <a:endParaRPr lang="en-IN"/>
          </a:p>
        </p:txBody>
      </p:sp>
      <p:sp>
        <p:nvSpPr>
          <p:cNvPr id="8" name="Footer Placeholder 7">
            <a:extLst>
              <a:ext uri="{FF2B5EF4-FFF2-40B4-BE49-F238E27FC236}">
                <a16:creationId xmlns:a16="http://schemas.microsoft.com/office/drawing/2014/main" id="{1EAB2BC4-8F1F-7911-3DE8-58A02B19D1DE}"/>
              </a:ext>
            </a:extLst>
          </p:cNvPr>
          <p:cNvSpPr>
            <a:spLocks noGrp="1"/>
          </p:cNvSpPr>
          <p:nvPr>
            <p:ph type="ftr" sz="quarter" idx="11"/>
          </p:nvPr>
        </p:nvSpPr>
        <p:spPr/>
        <p:txBody>
          <a:bodyPr/>
          <a:lstStyle/>
          <a:p>
            <a:r>
              <a:rPr lang="en-IN"/>
              <a:t>1</a:t>
            </a:r>
          </a:p>
        </p:txBody>
      </p:sp>
      <p:sp>
        <p:nvSpPr>
          <p:cNvPr id="9" name="Slide Number Placeholder 8">
            <a:extLst>
              <a:ext uri="{FF2B5EF4-FFF2-40B4-BE49-F238E27FC236}">
                <a16:creationId xmlns:a16="http://schemas.microsoft.com/office/drawing/2014/main" id="{8DA17510-FE8F-F383-9A7D-82395A27D5EF}"/>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297483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A87B-24FE-A984-DC63-0EBB5C17AB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EA85D9-6D38-B20B-A0B1-9FB264E78CD9}"/>
              </a:ext>
            </a:extLst>
          </p:cNvPr>
          <p:cNvSpPr>
            <a:spLocks noGrp="1"/>
          </p:cNvSpPr>
          <p:nvPr>
            <p:ph type="dt" sz="half" idx="10"/>
          </p:nvPr>
        </p:nvSpPr>
        <p:spPr/>
        <p:txBody>
          <a:bodyPr/>
          <a:lstStyle/>
          <a:p>
            <a:fld id="{684FE197-1BDB-4E15-BA70-128248A6D620}" type="datetime1">
              <a:rPr lang="en-IN" smtClean="0"/>
              <a:t>10-05-2024</a:t>
            </a:fld>
            <a:endParaRPr lang="en-IN"/>
          </a:p>
        </p:txBody>
      </p:sp>
      <p:sp>
        <p:nvSpPr>
          <p:cNvPr id="4" name="Footer Placeholder 3">
            <a:extLst>
              <a:ext uri="{FF2B5EF4-FFF2-40B4-BE49-F238E27FC236}">
                <a16:creationId xmlns:a16="http://schemas.microsoft.com/office/drawing/2014/main" id="{7E037AF7-E2C7-BE70-F67C-5C3A94814FE1}"/>
              </a:ext>
            </a:extLst>
          </p:cNvPr>
          <p:cNvSpPr>
            <a:spLocks noGrp="1"/>
          </p:cNvSpPr>
          <p:nvPr>
            <p:ph type="ftr" sz="quarter" idx="11"/>
          </p:nvPr>
        </p:nvSpPr>
        <p:spPr/>
        <p:txBody>
          <a:bodyPr/>
          <a:lstStyle/>
          <a:p>
            <a:r>
              <a:rPr lang="en-IN"/>
              <a:t>1</a:t>
            </a:r>
          </a:p>
        </p:txBody>
      </p:sp>
      <p:sp>
        <p:nvSpPr>
          <p:cNvPr id="5" name="Slide Number Placeholder 4">
            <a:extLst>
              <a:ext uri="{FF2B5EF4-FFF2-40B4-BE49-F238E27FC236}">
                <a16:creationId xmlns:a16="http://schemas.microsoft.com/office/drawing/2014/main" id="{5F1D0277-3761-2FB0-3D3E-3B741D088752}"/>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197297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168786-970B-3DE9-E155-53761ACA5322}"/>
              </a:ext>
            </a:extLst>
          </p:cNvPr>
          <p:cNvSpPr>
            <a:spLocks noGrp="1"/>
          </p:cNvSpPr>
          <p:nvPr>
            <p:ph type="dt" sz="half" idx="10"/>
          </p:nvPr>
        </p:nvSpPr>
        <p:spPr/>
        <p:txBody>
          <a:bodyPr/>
          <a:lstStyle/>
          <a:p>
            <a:fld id="{9A27A1A6-0E04-43E2-A06A-F4AD5F08D602}" type="datetime1">
              <a:rPr lang="en-IN" smtClean="0"/>
              <a:t>10-05-2024</a:t>
            </a:fld>
            <a:endParaRPr lang="en-IN"/>
          </a:p>
        </p:txBody>
      </p:sp>
      <p:sp>
        <p:nvSpPr>
          <p:cNvPr id="3" name="Footer Placeholder 2">
            <a:extLst>
              <a:ext uri="{FF2B5EF4-FFF2-40B4-BE49-F238E27FC236}">
                <a16:creationId xmlns:a16="http://schemas.microsoft.com/office/drawing/2014/main" id="{7C72A0CE-AF8E-F8D5-0058-4291E22851E5}"/>
              </a:ext>
            </a:extLst>
          </p:cNvPr>
          <p:cNvSpPr>
            <a:spLocks noGrp="1"/>
          </p:cNvSpPr>
          <p:nvPr>
            <p:ph type="ftr" sz="quarter" idx="11"/>
          </p:nvPr>
        </p:nvSpPr>
        <p:spPr/>
        <p:txBody>
          <a:bodyPr/>
          <a:lstStyle/>
          <a:p>
            <a:r>
              <a:rPr lang="en-IN"/>
              <a:t>1</a:t>
            </a:r>
          </a:p>
        </p:txBody>
      </p:sp>
      <p:sp>
        <p:nvSpPr>
          <p:cNvPr id="4" name="Slide Number Placeholder 3">
            <a:extLst>
              <a:ext uri="{FF2B5EF4-FFF2-40B4-BE49-F238E27FC236}">
                <a16:creationId xmlns:a16="http://schemas.microsoft.com/office/drawing/2014/main" id="{1FEB39C6-A911-A955-C3F1-AD0B4ABB432A}"/>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82502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1FF5-A37A-7BB8-BD12-324DBF567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26FB3B-70A6-A4A0-8686-9A807D13A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88E7FF-3448-C7FA-AFD0-1159410AF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DB64A7-13A1-C320-81A7-97B129000579}"/>
              </a:ext>
            </a:extLst>
          </p:cNvPr>
          <p:cNvSpPr>
            <a:spLocks noGrp="1"/>
          </p:cNvSpPr>
          <p:nvPr>
            <p:ph type="dt" sz="half" idx="10"/>
          </p:nvPr>
        </p:nvSpPr>
        <p:spPr/>
        <p:txBody>
          <a:bodyPr/>
          <a:lstStyle/>
          <a:p>
            <a:fld id="{1966CE07-8533-4F0A-AD97-557200DA6AA5}" type="datetime1">
              <a:rPr lang="en-IN" smtClean="0"/>
              <a:t>10-05-2024</a:t>
            </a:fld>
            <a:endParaRPr lang="en-IN"/>
          </a:p>
        </p:txBody>
      </p:sp>
      <p:sp>
        <p:nvSpPr>
          <p:cNvPr id="6" name="Footer Placeholder 5">
            <a:extLst>
              <a:ext uri="{FF2B5EF4-FFF2-40B4-BE49-F238E27FC236}">
                <a16:creationId xmlns:a16="http://schemas.microsoft.com/office/drawing/2014/main" id="{0F63B98B-4659-7398-1B50-CCF74EA89506}"/>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1F4F01F6-4C4A-F169-8FBB-832441D39979}"/>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266554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DE78-17D5-B611-C650-3B434E6117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588894-D8DA-2040-2E48-784A55B07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403289-A64D-EDDD-936D-3820A2FCE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22064B-1A6A-074E-E3DC-E06D10E98118}"/>
              </a:ext>
            </a:extLst>
          </p:cNvPr>
          <p:cNvSpPr>
            <a:spLocks noGrp="1"/>
          </p:cNvSpPr>
          <p:nvPr>
            <p:ph type="dt" sz="half" idx="10"/>
          </p:nvPr>
        </p:nvSpPr>
        <p:spPr/>
        <p:txBody>
          <a:bodyPr/>
          <a:lstStyle/>
          <a:p>
            <a:fld id="{9FAE814D-A2CE-462A-B45B-5D1572580ECA}" type="datetime1">
              <a:rPr lang="en-IN" smtClean="0"/>
              <a:t>10-05-2024</a:t>
            </a:fld>
            <a:endParaRPr lang="en-IN"/>
          </a:p>
        </p:txBody>
      </p:sp>
      <p:sp>
        <p:nvSpPr>
          <p:cNvPr id="6" name="Footer Placeholder 5">
            <a:extLst>
              <a:ext uri="{FF2B5EF4-FFF2-40B4-BE49-F238E27FC236}">
                <a16:creationId xmlns:a16="http://schemas.microsoft.com/office/drawing/2014/main" id="{71F1C20C-A200-4786-2323-73D1E27B2FCD}"/>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9BCC7C92-86CF-DFAA-673D-2D62B23CD641}"/>
              </a:ext>
            </a:extLst>
          </p:cNvPr>
          <p:cNvSpPr>
            <a:spLocks noGrp="1"/>
          </p:cNvSpPr>
          <p:nvPr>
            <p:ph type="sldNum" sz="quarter" idx="12"/>
          </p:nvPr>
        </p:nvSpPr>
        <p:spPr/>
        <p:txBody>
          <a:bodyPr/>
          <a:lstStyle/>
          <a:p>
            <a:fld id="{D709912B-B559-4CC3-B654-F40C24748F31}" type="slidenum">
              <a:rPr lang="en-IN" smtClean="0"/>
              <a:t>‹#›</a:t>
            </a:fld>
            <a:endParaRPr lang="en-IN"/>
          </a:p>
        </p:txBody>
      </p:sp>
    </p:spTree>
    <p:extLst>
      <p:ext uri="{BB962C8B-B14F-4D97-AF65-F5344CB8AC3E}">
        <p14:creationId xmlns:p14="http://schemas.microsoft.com/office/powerpoint/2010/main" val="144208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20ED38-F1CA-506F-2135-949ECB56AE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1E2BA6-DF1B-5F17-28F8-CB7ADCDC6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825FCA-E7AB-7055-0028-DAEA5E256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B49C0-0F10-48E4-ABB5-A03903B23FD0}" type="datetime1">
              <a:rPr lang="en-IN" smtClean="0"/>
              <a:t>10-05-2024</a:t>
            </a:fld>
            <a:endParaRPr lang="en-IN"/>
          </a:p>
        </p:txBody>
      </p:sp>
      <p:sp>
        <p:nvSpPr>
          <p:cNvPr id="5" name="Footer Placeholder 4">
            <a:extLst>
              <a:ext uri="{FF2B5EF4-FFF2-40B4-BE49-F238E27FC236}">
                <a16:creationId xmlns:a16="http://schemas.microsoft.com/office/drawing/2014/main" id="{562E1D87-7C7A-1A99-EA35-84F9EB840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a:t>
            </a:r>
          </a:p>
        </p:txBody>
      </p:sp>
      <p:sp>
        <p:nvSpPr>
          <p:cNvPr id="6" name="Slide Number Placeholder 5">
            <a:extLst>
              <a:ext uri="{FF2B5EF4-FFF2-40B4-BE49-F238E27FC236}">
                <a16:creationId xmlns:a16="http://schemas.microsoft.com/office/drawing/2014/main" id="{178EA745-7695-C022-041F-59D0AE720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09912B-B559-4CC3-B654-F40C24748F31}" type="slidenum">
              <a:rPr lang="en-IN" smtClean="0"/>
              <a:t>‹#›</a:t>
            </a:fld>
            <a:endParaRPr lang="en-IN"/>
          </a:p>
        </p:txBody>
      </p:sp>
    </p:spTree>
    <p:extLst>
      <p:ext uri="{BB962C8B-B14F-4D97-AF65-F5344CB8AC3E}">
        <p14:creationId xmlns:p14="http://schemas.microsoft.com/office/powerpoint/2010/main" val="40177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periph.io/device/ds18b20/" TargetMode="External"/><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uelectronics.com/producto/sensor-de-ph-liquido/" TargetMode="External"/><Relationship Id="rId5" Type="http://schemas.openxmlformats.org/officeDocument/2006/relationships/image" Target="../media/image8.jpg"/><Relationship Id="rId4" Type="http://schemas.openxmlformats.org/officeDocument/2006/relationships/hyperlink" Target="https://jpralves.net/post/2018/12/20/water-level-monito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seafoodecosystem.org/blog/the-state-of-world-fisheries-and-aquaculture-2016"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embarcados.com.br/controle-de-servomotores-arduino-esp8266/"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hyperlink" Target="http://electronics.stackexchange.com/questions/269958/how-to-create-an-in-pin-for-5v-5-pin-spdt-relay" TargetMode="Externa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E0DE-E2F0-E94D-6473-3106B5B61F33}"/>
              </a:ext>
            </a:extLst>
          </p:cNvPr>
          <p:cNvSpPr>
            <a:spLocks noGrp="1"/>
          </p:cNvSpPr>
          <p:nvPr>
            <p:ph type="ctrTitle"/>
          </p:nvPr>
        </p:nvSpPr>
        <p:spPr>
          <a:xfrm>
            <a:off x="1611462" y="39713"/>
            <a:ext cx="9144000" cy="1655762"/>
          </a:xfrm>
        </p:spPr>
        <p:txBody>
          <a:bodyPr>
            <a:normAutofit fontScale="90000"/>
          </a:bodyPr>
          <a:lstStyle/>
          <a:p>
            <a:pPr marR="100965">
              <a:lnSpc>
                <a:spcPct val="107000"/>
              </a:lnSpc>
              <a:spcAft>
                <a:spcPts val="0"/>
              </a:spcAft>
            </a:pPr>
            <a:r>
              <a:rPr lang="en-IN" sz="4000" b="1" u="sng" kern="100" dirty="0">
                <a:solidFill>
                  <a:srgbClr val="000000"/>
                </a:solidFill>
                <a:effectLst/>
                <a:uFill>
                  <a:solidFill>
                    <a:srgbClr val="000000"/>
                  </a:solidFill>
                </a:uFill>
                <a:latin typeface="Arial" panose="020B0604020202020204" pitchFamily="34" charset="0"/>
                <a:ea typeface="Arial" panose="020B0604020202020204" pitchFamily="34" charset="0"/>
              </a:rPr>
              <a:t>SATHYABAMA</a:t>
            </a:r>
            <a:r>
              <a:rPr lang="en-IN" sz="4000" b="1" kern="100" dirty="0">
                <a:solidFill>
                  <a:srgbClr val="000000"/>
                </a:solidFill>
                <a:effectLst/>
                <a:latin typeface="Arial" panose="020B0604020202020204" pitchFamily="34" charset="0"/>
                <a:ea typeface="Arial" panose="020B0604020202020204" pitchFamily="34" charset="0"/>
              </a:rPr>
              <a:t> </a:t>
            </a:r>
            <a:br>
              <a:rPr lang="en-IN" sz="1600" kern="100" dirty="0">
                <a:solidFill>
                  <a:srgbClr val="000000"/>
                </a:solidFill>
                <a:effectLst/>
                <a:latin typeface="Arial" panose="020B0604020202020204" pitchFamily="34" charset="0"/>
                <a:ea typeface="Arial" panose="020B0604020202020204" pitchFamily="34" charset="0"/>
              </a:rPr>
            </a:br>
            <a:r>
              <a:rPr lang="en-IN" sz="1800" kern="100" dirty="0">
                <a:solidFill>
                  <a:srgbClr val="000000"/>
                </a:solidFill>
                <a:effectLst/>
                <a:latin typeface="Arial" panose="020B0604020202020204" pitchFamily="34" charset="0"/>
                <a:ea typeface="Arial" panose="020B0604020202020204" pitchFamily="34" charset="0"/>
              </a:rPr>
              <a:t>INSTITUTE OF SCIENCE AND TECHNOLOGY </a:t>
            </a:r>
            <a:br>
              <a:rPr lang="en-IN" sz="1800" kern="100" dirty="0">
                <a:solidFill>
                  <a:srgbClr val="000000"/>
                </a:solidFill>
                <a:effectLst/>
                <a:latin typeface="Arial" panose="020B0604020202020204" pitchFamily="34" charset="0"/>
                <a:ea typeface="Arial" panose="020B0604020202020204" pitchFamily="34" charset="0"/>
              </a:rPr>
            </a:br>
            <a:r>
              <a:rPr lang="en-IN" sz="1800" b="1" kern="100" dirty="0">
                <a:solidFill>
                  <a:srgbClr val="000000"/>
                </a:solidFill>
                <a:effectLst/>
                <a:latin typeface="Arial" panose="020B0604020202020204" pitchFamily="34" charset="0"/>
                <a:ea typeface="Arial" panose="020B0604020202020204" pitchFamily="34" charset="0"/>
              </a:rPr>
              <a:t>(DEEMED TO BE UNIVERSITY) </a:t>
            </a:r>
            <a:br>
              <a:rPr lang="en-IN" sz="1800" b="1" kern="100" dirty="0">
                <a:solidFill>
                  <a:srgbClr val="000000"/>
                </a:solidFill>
                <a:effectLst/>
                <a:latin typeface="Arial" panose="020B0604020202020204" pitchFamily="34" charset="0"/>
                <a:ea typeface="Arial" panose="020B0604020202020204" pitchFamily="34" charset="0"/>
              </a:rPr>
            </a:br>
            <a:r>
              <a:rPr lang="en-IN" sz="1600" b="1" u="none" strike="noStrike" kern="100" dirty="0">
                <a:solidFill>
                  <a:srgbClr val="000000"/>
                </a:solidFill>
                <a:effectLst/>
                <a:latin typeface="Arial" panose="020B0604020202020204" pitchFamily="34" charset="0"/>
                <a:ea typeface="Arial" panose="020B0604020202020204" pitchFamily="34" charset="0"/>
              </a:rPr>
              <a:t>…………………………………………………………………</a:t>
            </a:r>
            <a:r>
              <a:rPr lang="en-IN" sz="1600" b="1" kern="100" dirty="0">
                <a:solidFill>
                  <a:srgbClr val="000000"/>
                </a:solidFill>
                <a:latin typeface="Arial" panose="020B0604020202020204" pitchFamily="34" charset="0"/>
                <a:ea typeface="Arial" panose="020B0604020202020204" pitchFamily="34" charset="0"/>
              </a:rPr>
              <a:t>.</a:t>
            </a:r>
            <a:r>
              <a:rPr lang="en-IN" sz="1600" b="1" u="none" strike="noStrike" kern="100" dirty="0">
                <a:solidFill>
                  <a:srgbClr val="000000"/>
                </a:solidFill>
                <a:effectLst/>
                <a:latin typeface="Arial" panose="020B0604020202020204" pitchFamily="34" charset="0"/>
                <a:ea typeface="Arial" panose="020B0604020202020204" pitchFamily="34" charset="0"/>
              </a:rPr>
              <a:t>……………………………………………………………</a:t>
            </a:r>
            <a:br>
              <a:rPr lang="en-IN" sz="1600" kern="100" dirty="0">
                <a:solidFill>
                  <a:srgbClr val="000000"/>
                </a:solidFill>
                <a:effectLst/>
                <a:latin typeface="Arial" panose="020B0604020202020204" pitchFamily="34" charset="0"/>
                <a:ea typeface="Arial" panose="020B0604020202020204" pitchFamily="34" charset="0"/>
              </a:rPr>
            </a:br>
            <a:endParaRPr lang="en-IN" sz="1600" dirty="0"/>
          </a:p>
        </p:txBody>
      </p:sp>
      <p:pic>
        <p:nvPicPr>
          <p:cNvPr id="4" name="Picture 3">
            <a:extLst>
              <a:ext uri="{FF2B5EF4-FFF2-40B4-BE49-F238E27FC236}">
                <a16:creationId xmlns:a16="http://schemas.microsoft.com/office/drawing/2014/main" id="{48611926-FBE6-A4A6-E667-F78679CFBC19}"/>
              </a:ext>
            </a:extLst>
          </p:cNvPr>
          <p:cNvPicPr>
            <a:picLocks noChangeAspect="1"/>
          </p:cNvPicPr>
          <p:nvPr/>
        </p:nvPicPr>
        <p:blipFill>
          <a:blip r:embed="rId2"/>
          <a:stretch>
            <a:fillRect/>
          </a:stretch>
        </p:blipFill>
        <p:spPr>
          <a:xfrm>
            <a:off x="190834" y="39713"/>
            <a:ext cx="1181958" cy="1123948"/>
          </a:xfrm>
          <a:prstGeom prst="rect">
            <a:avLst/>
          </a:prstGeom>
        </p:spPr>
      </p:pic>
      <p:sp>
        <p:nvSpPr>
          <p:cNvPr id="8" name="TextBox 7">
            <a:extLst>
              <a:ext uri="{FF2B5EF4-FFF2-40B4-BE49-F238E27FC236}">
                <a16:creationId xmlns:a16="http://schemas.microsoft.com/office/drawing/2014/main" id="{1F4BAAE1-7940-14D9-7B2A-01A01501A2F3}"/>
              </a:ext>
            </a:extLst>
          </p:cNvPr>
          <p:cNvSpPr txBox="1"/>
          <p:nvPr/>
        </p:nvSpPr>
        <p:spPr>
          <a:xfrm>
            <a:off x="781813" y="2618805"/>
            <a:ext cx="11123874" cy="923330"/>
          </a:xfrm>
          <a:prstGeom prst="rect">
            <a:avLst/>
          </a:prstGeom>
          <a:noFill/>
        </p:spPr>
        <p:txBody>
          <a:bodyPr wrap="square" rtlCol="0">
            <a:spAutoFit/>
          </a:bodyPr>
          <a:lstStyle/>
          <a:p>
            <a:pPr algn="ctr"/>
            <a:r>
              <a:rPr lang="en-IN" sz="5400" dirty="0">
                <a:solidFill>
                  <a:schemeClr val="accent1">
                    <a:lumMod val="75000"/>
                  </a:schemeClr>
                </a:solidFill>
                <a:latin typeface="+mj-lt"/>
              </a:rPr>
              <a:t>SECA1606  -  EMBEDDED SYSTEMS</a:t>
            </a:r>
          </a:p>
        </p:txBody>
      </p:sp>
      <p:sp>
        <p:nvSpPr>
          <p:cNvPr id="9" name="Rectangle: Rounded Corners 8">
            <a:extLst>
              <a:ext uri="{FF2B5EF4-FFF2-40B4-BE49-F238E27FC236}">
                <a16:creationId xmlns:a16="http://schemas.microsoft.com/office/drawing/2014/main" id="{8675F453-5CC7-B0AD-84D5-613D9960CB1D}"/>
              </a:ext>
            </a:extLst>
          </p:cNvPr>
          <p:cNvSpPr/>
          <p:nvPr/>
        </p:nvSpPr>
        <p:spPr>
          <a:xfrm>
            <a:off x="4766142" y="1802222"/>
            <a:ext cx="2834640" cy="816583"/>
          </a:xfrm>
          <a:prstGeom prst="round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440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PBLA</a:t>
            </a:r>
            <a:endParaRPr lang="en-IN" sz="440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
        <p:nvSpPr>
          <p:cNvPr id="10" name="Rectangle: Rounded Corners 9" descr="HDHT">
            <a:extLst>
              <a:ext uri="{FF2B5EF4-FFF2-40B4-BE49-F238E27FC236}">
                <a16:creationId xmlns:a16="http://schemas.microsoft.com/office/drawing/2014/main" id="{1B8F0558-9C24-C3C1-12EC-0C978A5CDDD5}"/>
              </a:ext>
              <a:ext uri="{C183D7F6-B498-43B3-948B-1728B52AA6E4}">
                <adec:decorative xmlns:adec="http://schemas.microsoft.com/office/drawing/2017/decorative" val="0"/>
              </a:ext>
            </a:extLst>
          </p:cNvPr>
          <p:cNvSpPr/>
          <p:nvPr/>
        </p:nvSpPr>
        <p:spPr>
          <a:xfrm>
            <a:off x="582364" y="4130586"/>
            <a:ext cx="11354463" cy="86669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dirty="0">
                <a:solidFill>
                  <a:schemeClr val="bg1"/>
                </a:solidFill>
                <a:latin typeface="Algerian" panose="04020705040A02060702" pitchFamily="82" charset="0"/>
              </a:rPr>
              <a:t>SMART AQUACULTURE</a:t>
            </a:r>
          </a:p>
        </p:txBody>
      </p:sp>
      <p:sp>
        <p:nvSpPr>
          <p:cNvPr id="3" name="TextBox 2">
            <a:extLst>
              <a:ext uri="{FF2B5EF4-FFF2-40B4-BE49-F238E27FC236}">
                <a16:creationId xmlns:a16="http://schemas.microsoft.com/office/drawing/2014/main" id="{88E3276E-D1F0-DB15-F8CB-941A12DDCA3C}"/>
              </a:ext>
            </a:extLst>
          </p:cNvPr>
          <p:cNvSpPr txBox="1"/>
          <p:nvPr/>
        </p:nvSpPr>
        <p:spPr>
          <a:xfrm>
            <a:off x="5502303" y="5585730"/>
            <a:ext cx="1818318" cy="369332"/>
          </a:xfrm>
          <a:prstGeom prst="rect">
            <a:avLst/>
          </a:prstGeom>
          <a:noFill/>
        </p:spPr>
        <p:txBody>
          <a:bodyPr wrap="none" rtlCol="0">
            <a:spAutoFit/>
          </a:bodyPr>
          <a:lstStyle/>
          <a:p>
            <a:r>
              <a:rPr lang="en-IN" dirty="0"/>
              <a:t>Date: 10-05-2024</a:t>
            </a:r>
          </a:p>
        </p:txBody>
      </p:sp>
      <p:sp>
        <p:nvSpPr>
          <p:cNvPr id="5" name="Footer Placeholder 4">
            <a:extLst>
              <a:ext uri="{FF2B5EF4-FFF2-40B4-BE49-F238E27FC236}">
                <a16:creationId xmlns:a16="http://schemas.microsoft.com/office/drawing/2014/main" id="{CDFD08D0-1943-5E6A-7DF6-80B83A30D0CC}"/>
              </a:ext>
            </a:extLst>
          </p:cNvPr>
          <p:cNvSpPr>
            <a:spLocks noGrp="1"/>
          </p:cNvSpPr>
          <p:nvPr>
            <p:ph type="ftr" sz="quarter" idx="11"/>
          </p:nvPr>
        </p:nvSpPr>
        <p:spPr/>
        <p:txBody>
          <a:bodyPr/>
          <a:lstStyle/>
          <a:p>
            <a:r>
              <a:rPr lang="en-IN"/>
              <a:t>1</a:t>
            </a:r>
          </a:p>
        </p:txBody>
      </p:sp>
    </p:spTree>
    <p:extLst>
      <p:ext uri="{BB962C8B-B14F-4D97-AF65-F5344CB8AC3E}">
        <p14:creationId xmlns:p14="http://schemas.microsoft.com/office/powerpoint/2010/main" val="283955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98B96-B0F3-EE7D-8B75-76473E49BA0E}"/>
              </a:ext>
            </a:extLst>
          </p:cNvPr>
          <p:cNvPicPr>
            <a:picLocks noChangeAspect="1"/>
          </p:cNvPicPr>
          <p:nvPr/>
        </p:nvPicPr>
        <p:blipFill>
          <a:blip r:embed="rId2"/>
          <a:stretch>
            <a:fillRect/>
          </a:stretch>
        </p:blipFill>
        <p:spPr>
          <a:xfrm>
            <a:off x="174931" y="119270"/>
            <a:ext cx="1181958" cy="1123948"/>
          </a:xfrm>
          <a:prstGeom prst="rect">
            <a:avLst/>
          </a:prstGeom>
        </p:spPr>
      </p:pic>
      <p:sp>
        <p:nvSpPr>
          <p:cNvPr id="7" name="Title 4">
            <a:extLst>
              <a:ext uri="{FF2B5EF4-FFF2-40B4-BE49-F238E27FC236}">
                <a16:creationId xmlns:a16="http://schemas.microsoft.com/office/drawing/2014/main" id="{C2134268-AD3F-4D04-53E2-67649A60A982}"/>
              </a:ext>
            </a:extLst>
          </p:cNvPr>
          <p:cNvSpPr txBox="1">
            <a:spLocks/>
          </p:cNvSpPr>
          <p:nvPr/>
        </p:nvSpPr>
        <p:spPr>
          <a:xfrm>
            <a:off x="3318209" y="389502"/>
            <a:ext cx="5430417" cy="95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US" sz="4400" b="1" dirty="0">
                <a:solidFill>
                  <a:schemeClr val="bg1"/>
                </a:solidFill>
                <a:latin typeface="+mj-lt"/>
              </a:rPr>
              <a:t>Proposed Components</a:t>
            </a:r>
            <a:endParaRPr lang="en-IN" sz="4400" dirty="0">
              <a:solidFill>
                <a:schemeClr val="bg1"/>
              </a:solidFill>
              <a:latin typeface="+mj-lt"/>
            </a:endParaRPr>
          </a:p>
        </p:txBody>
      </p:sp>
      <p:pic>
        <p:nvPicPr>
          <p:cNvPr id="9" name="Picture 8">
            <a:extLst>
              <a:ext uri="{FF2B5EF4-FFF2-40B4-BE49-F238E27FC236}">
                <a16:creationId xmlns:a16="http://schemas.microsoft.com/office/drawing/2014/main" id="{BDDDA71E-33A8-9BCA-CC12-1367740FB89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669" t="2988" r="-2240" b="7927"/>
          <a:stretch/>
        </p:blipFill>
        <p:spPr>
          <a:xfrm>
            <a:off x="795861" y="1823038"/>
            <a:ext cx="2146789" cy="2838616"/>
          </a:xfrm>
          <a:prstGeom prst="rect">
            <a:avLst/>
          </a:prstGeom>
        </p:spPr>
      </p:pic>
      <p:pic>
        <p:nvPicPr>
          <p:cNvPr id="12" name="Picture 11">
            <a:extLst>
              <a:ext uri="{FF2B5EF4-FFF2-40B4-BE49-F238E27FC236}">
                <a16:creationId xmlns:a16="http://schemas.microsoft.com/office/drawing/2014/main" id="{D8714D1C-4C1F-6668-FEFA-CAC5C2D9A4F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984750" y="1538016"/>
            <a:ext cx="2219850" cy="3213451"/>
          </a:xfrm>
          <a:prstGeom prst="rect">
            <a:avLst/>
          </a:prstGeom>
        </p:spPr>
      </p:pic>
      <p:pic>
        <p:nvPicPr>
          <p:cNvPr id="14" name="Picture 13">
            <a:extLst>
              <a:ext uri="{FF2B5EF4-FFF2-40B4-BE49-F238E27FC236}">
                <a16:creationId xmlns:a16="http://schemas.microsoft.com/office/drawing/2014/main" id="{2E910339-9ED8-008E-273F-3580791EB3D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9246700" y="1823039"/>
            <a:ext cx="2340024" cy="2928428"/>
          </a:xfrm>
          <a:prstGeom prst="rect">
            <a:avLst/>
          </a:prstGeom>
        </p:spPr>
      </p:pic>
      <p:sp>
        <p:nvSpPr>
          <p:cNvPr id="15" name="TextBox 14">
            <a:extLst>
              <a:ext uri="{FF2B5EF4-FFF2-40B4-BE49-F238E27FC236}">
                <a16:creationId xmlns:a16="http://schemas.microsoft.com/office/drawing/2014/main" id="{1ED7733F-F4C9-A908-ECE1-D9C98C4954FF}"/>
              </a:ext>
            </a:extLst>
          </p:cNvPr>
          <p:cNvSpPr txBox="1"/>
          <p:nvPr/>
        </p:nvSpPr>
        <p:spPr>
          <a:xfrm>
            <a:off x="405516" y="5136542"/>
            <a:ext cx="2313454" cy="369332"/>
          </a:xfrm>
          <a:prstGeom prst="rect">
            <a:avLst/>
          </a:prstGeom>
          <a:noFill/>
        </p:spPr>
        <p:txBody>
          <a:bodyPr wrap="none" rtlCol="0">
            <a:spAutoFit/>
          </a:bodyPr>
          <a:lstStyle/>
          <a:p>
            <a:r>
              <a:rPr lang="en-IN" dirty="0" err="1"/>
              <a:t>Fig:Water</a:t>
            </a:r>
            <a:r>
              <a:rPr lang="en-IN" dirty="0"/>
              <a:t> Level Sensor</a:t>
            </a:r>
          </a:p>
        </p:txBody>
      </p:sp>
      <p:sp>
        <p:nvSpPr>
          <p:cNvPr id="16" name="TextBox 15">
            <a:extLst>
              <a:ext uri="{FF2B5EF4-FFF2-40B4-BE49-F238E27FC236}">
                <a16:creationId xmlns:a16="http://schemas.microsoft.com/office/drawing/2014/main" id="{B85572DB-024E-309A-126E-C4C715A2B9E1}"/>
              </a:ext>
            </a:extLst>
          </p:cNvPr>
          <p:cNvSpPr txBox="1"/>
          <p:nvPr/>
        </p:nvSpPr>
        <p:spPr>
          <a:xfrm>
            <a:off x="5565913" y="5135318"/>
            <a:ext cx="1443024" cy="369332"/>
          </a:xfrm>
          <a:prstGeom prst="rect">
            <a:avLst/>
          </a:prstGeom>
          <a:noFill/>
        </p:spPr>
        <p:txBody>
          <a:bodyPr wrap="none" rtlCol="0">
            <a:spAutoFit/>
          </a:bodyPr>
          <a:lstStyle/>
          <a:p>
            <a:r>
              <a:rPr lang="en-IN" dirty="0" err="1"/>
              <a:t>Fig:Ph</a:t>
            </a:r>
            <a:r>
              <a:rPr lang="en-IN" dirty="0"/>
              <a:t> Sensor</a:t>
            </a:r>
          </a:p>
        </p:txBody>
      </p:sp>
      <p:sp>
        <p:nvSpPr>
          <p:cNvPr id="17" name="TextBox 16">
            <a:extLst>
              <a:ext uri="{FF2B5EF4-FFF2-40B4-BE49-F238E27FC236}">
                <a16:creationId xmlns:a16="http://schemas.microsoft.com/office/drawing/2014/main" id="{290B681F-ADAF-DEC1-9648-D201D8E6253E}"/>
              </a:ext>
            </a:extLst>
          </p:cNvPr>
          <p:cNvSpPr txBox="1"/>
          <p:nvPr/>
        </p:nvSpPr>
        <p:spPr>
          <a:xfrm>
            <a:off x="9396021" y="5135318"/>
            <a:ext cx="2390463" cy="369332"/>
          </a:xfrm>
          <a:prstGeom prst="rect">
            <a:avLst/>
          </a:prstGeom>
          <a:noFill/>
        </p:spPr>
        <p:txBody>
          <a:bodyPr wrap="none" rtlCol="0">
            <a:spAutoFit/>
          </a:bodyPr>
          <a:lstStyle/>
          <a:p>
            <a:r>
              <a:rPr lang="en-IN" dirty="0" err="1"/>
              <a:t>Fig:Temperature</a:t>
            </a:r>
            <a:r>
              <a:rPr lang="en-IN" dirty="0"/>
              <a:t> sensor</a:t>
            </a:r>
          </a:p>
        </p:txBody>
      </p:sp>
      <p:sp>
        <p:nvSpPr>
          <p:cNvPr id="3" name="Footer Placeholder 2">
            <a:extLst>
              <a:ext uri="{FF2B5EF4-FFF2-40B4-BE49-F238E27FC236}">
                <a16:creationId xmlns:a16="http://schemas.microsoft.com/office/drawing/2014/main" id="{F54D8DEA-78DA-B231-8384-8CA3193DFED8}"/>
              </a:ext>
            </a:extLst>
          </p:cNvPr>
          <p:cNvSpPr>
            <a:spLocks noGrp="1"/>
          </p:cNvSpPr>
          <p:nvPr>
            <p:ph type="ftr" sz="quarter" idx="11"/>
          </p:nvPr>
        </p:nvSpPr>
        <p:spPr/>
        <p:txBody>
          <a:bodyPr/>
          <a:lstStyle/>
          <a:p>
            <a:r>
              <a:rPr lang="en-IN"/>
              <a:t>10</a:t>
            </a:r>
          </a:p>
        </p:txBody>
      </p:sp>
    </p:spTree>
    <p:extLst>
      <p:ext uri="{BB962C8B-B14F-4D97-AF65-F5344CB8AC3E}">
        <p14:creationId xmlns:p14="http://schemas.microsoft.com/office/powerpoint/2010/main" val="166587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51CB718-38F5-0950-D9D6-5B711A254649}"/>
              </a:ext>
            </a:extLst>
          </p:cNvPr>
          <p:cNvSpPr txBox="1">
            <a:spLocks/>
          </p:cNvSpPr>
          <p:nvPr/>
        </p:nvSpPr>
        <p:spPr>
          <a:xfrm>
            <a:off x="3058885" y="25854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Specifications of all the purchased components</a:t>
            </a:r>
          </a:p>
        </p:txBody>
      </p:sp>
      <p:sp>
        <p:nvSpPr>
          <p:cNvPr id="3" name="TextBox 2">
            <a:extLst>
              <a:ext uri="{FF2B5EF4-FFF2-40B4-BE49-F238E27FC236}">
                <a16:creationId xmlns:a16="http://schemas.microsoft.com/office/drawing/2014/main" id="{2FACB228-E0E0-F3FA-9FA4-581442AEB269}"/>
              </a:ext>
            </a:extLst>
          </p:cNvPr>
          <p:cNvSpPr txBox="1"/>
          <p:nvPr/>
        </p:nvSpPr>
        <p:spPr>
          <a:xfrm>
            <a:off x="993914" y="1631205"/>
            <a:ext cx="2853666" cy="707886"/>
          </a:xfrm>
          <a:prstGeom prst="rect">
            <a:avLst/>
          </a:prstGeom>
          <a:noFill/>
        </p:spPr>
        <p:txBody>
          <a:bodyPr wrap="none" rtlCol="0">
            <a:spAutoFit/>
          </a:bodyPr>
          <a:lstStyle/>
          <a:p>
            <a:r>
              <a:rPr lang="en-IN" sz="4000" b="1" dirty="0">
                <a:latin typeface="Arial Narrow" panose="020B0606020202030204" pitchFamily="34" charset="0"/>
              </a:rPr>
              <a:t>Arduino Uno:</a:t>
            </a:r>
          </a:p>
        </p:txBody>
      </p:sp>
      <p:sp>
        <p:nvSpPr>
          <p:cNvPr id="4" name="TextBox 3">
            <a:extLst>
              <a:ext uri="{FF2B5EF4-FFF2-40B4-BE49-F238E27FC236}">
                <a16:creationId xmlns:a16="http://schemas.microsoft.com/office/drawing/2014/main" id="{6E7C4FCA-684A-17D6-FF5B-450E0B6342E9}"/>
              </a:ext>
            </a:extLst>
          </p:cNvPr>
          <p:cNvSpPr txBox="1"/>
          <p:nvPr/>
        </p:nvSpPr>
        <p:spPr>
          <a:xfrm>
            <a:off x="636814" y="2608028"/>
            <a:ext cx="10695215" cy="2954655"/>
          </a:xfrm>
          <a:prstGeom prst="rect">
            <a:avLst/>
          </a:prstGeom>
          <a:noFill/>
        </p:spPr>
        <p:txBody>
          <a:bodyPr wrap="square" rtlCol="0">
            <a:spAutoFit/>
          </a:bodyPr>
          <a:lstStyle/>
          <a:p>
            <a:pPr marL="342900" indent="-342900">
              <a:buFont typeface="Wingdings" panose="05000000000000000000" pitchFamily="2" charset="2"/>
              <a:buChar char="Ø"/>
            </a:pPr>
            <a:r>
              <a:rPr lang="en-US" sz="2400" b="0" i="0" dirty="0">
                <a:solidFill>
                  <a:srgbClr val="313131"/>
                </a:solidFill>
                <a:effectLst/>
                <a:cs typeface="Arial" panose="020B0604020202020204" pitchFamily="34" charset="0"/>
              </a:rPr>
              <a:t>The Arduino UNO is ATmega328 based </a:t>
            </a:r>
            <a:r>
              <a:rPr lang="en-US" sz="2400" dirty="0">
                <a:solidFill>
                  <a:srgbClr val="000001"/>
                </a:solidFill>
                <a:cs typeface="Arial" panose="020B0604020202020204" pitchFamily="34" charset="0"/>
              </a:rPr>
              <a:t>Microcontroller</a:t>
            </a:r>
            <a:r>
              <a:rPr lang="en-US" sz="2400" b="0" i="0" dirty="0">
                <a:solidFill>
                  <a:srgbClr val="313131"/>
                </a:solidFill>
                <a:effectLst/>
                <a:cs typeface="Arial" panose="020B0604020202020204" pitchFamily="34" charset="0"/>
              </a:rPr>
              <a:t> board. It is one of the most popular prototyping boards. The board comes with built-in </a:t>
            </a:r>
            <a:r>
              <a:rPr lang="en-US" sz="2400" b="0" i="0" dirty="0" err="1">
                <a:solidFill>
                  <a:srgbClr val="313131"/>
                </a:solidFill>
                <a:effectLst/>
                <a:cs typeface="Arial" panose="020B0604020202020204" pitchFamily="34" charset="0"/>
              </a:rPr>
              <a:t>arduino</a:t>
            </a:r>
            <a:r>
              <a:rPr lang="en-US" sz="2400" b="0" i="0" dirty="0">
                <a:solidFill>
                  <a:srgbClr val="313131"/>
                </a:solidFill>
                <a:effectLst/>
                <a:cs typeface="Arial" panose="020B0604020202020204" pitchFamily="34" charset="0"/>
              </a:rPr>
              <a:t> boot loader.</a:t>
            </a:r>
          </a:p>
          <a:p>
            <a:pPr marL="342900" indent="-342900">
              <a:buFont typeface="Wingdings" panose="05000000000000000000" pitchFamily="2" charset="2"/>
              <a:buChar char="Ø"/>
            </a:pPr>
            <a:endParaRPr lang="en-US" sz="2400" dirty="0">
              <a:solidFill>
                <a:srgbClr val="313131"/>
              </a:solidFill>
              <a:cs typeface="Arial" panose="020B0604020202020204" pitchFamily="34" charset="0"/>
            </a:endParaRPr>
          </a:p>
          <a:p>
            <a:r>
              <a:rPr lang="en-US" sz="2400" b="0" i="0" dirty="0">
                <a:solidFill>
                  <a:srgbClr val="313131"/>
                </a:solidFill>
                <a:effectLst/>
                <a:cs typeface="Arial" panose="020B0604020202020204" pitchFamily="34" charset="0"/>
              </a:rPr>
              <a:t> </a:t>
            </a:r>
            <a:endParaRPr lang="en-US" sz="2400" dirty="0">
              <a:solidFill>
                <a:srgbClr val="313131"/>
              </a:solidFill>
              <a:cs typeface="Arial" panose="020B0604020202020204" pitchFamily="34" charset="0"/>
            </a:endParaRPr>
          </a:p>
          <a:p>
            <a:pPr marL="342900" indent="-342900">
              <a:buFont typeface="Wingdings" panose="05000000000000000000" pitchFamily="2" charset="2"/>
              <a:buChar char="Ø"/>
            </a:pPr>
            <a:r>
              <a:rPr lang="en-US" sz="2400" b="0" i="0" dirty="0">
                <a:solidFill>
                  <a:srgbClr val="313131"/>
                </a:solidFill>
                <a:effectLst/>
                <a:cs typeface="Arial" panose="020B0604020202020204" pitchFamily="34" charset="0"/>
              </a:rPr>
              <a:t>While programming the board, it can be connected to the PC using </a:t>
            </a:r>
            <a:r>
              <a:rPr lang="en-US" sz="2400" dirty="0">
                <a:solidFill>
                  <a:srgbClr val="000001"/>
                </a:solidFill>
                <a:cs typeface="Arial" panose="020B0604020202020204" pitchFamily="34" charset="0"/>
              </a:rPr>
              <a:t>USB</a:t>
            </a:r>
            <a:r>
              <a:rPr lang="en-US" sz="2400" b="0" i="0" dirty="0">
                <a:solidFill>
                  <a:srgbClr val="313131"/>
                </a:solidFill>
                <a:effectLst/>
                <a:cs typeface="Arial" panose="020B0604020202020204" pitchFamily="34" charset="0"/>
              </a:rPr>
              <a:t> port and the board can runs on USB power. The Arduino UNO has 32 </a:t>
            </a:r>
            <a:r>
              <a:rPr lang="en-US" sz="2400" b="0" i="0" dirty="0" err="1">
                <a:solidFill>
                  <a:srgbClr val="313131"/>
                </a:solidFill>
                <a:effectLst/>
                <a:cs typeface="Arial" panose="020B0604020202020204" pitchFamily="34" charset="0"/>
              </a:rPr>
              <a:t>Kb</a:t>
            </a:r>
            <a:r>
              <a:rPr lang="en-US" sz="2400" b="0" i="0" dirty="0">
                <a:solidFill>
                  <a:srgbClr val="313131"/>
                </a:solidFill>
                <a:effectLst/>
                <a:cs typeface="Arial" panose="020B0604020202020204" pitchFamily="34" charset="0"/>
              </a:rPr>
              <a:t> Flash memory, 1 </a:t>
            </a:r>
            <a:r>
              <a:rPr lang="en-US" sz="2400" b="0" i="0" dirty="0" err="1">
                <a:solidFill>
                  <a:srgbClr val="313131"/>
                </a:solidFill>
                <a:effectLst/>
                <a:cs typeface="Arial" panose="020B0604020202020204" pitchFamily="34" charset="0"/>
              </a:rPr>
              <a:t>Kb</a:t>
            </a:r>
            <a:r>
              <a:rPr lang="en-US" sz="2400" b="0" i="0" dirty="0">
                <a:solidFill>
                  <a:srgbClr val="313131"/>
                </a:solidFill>
                <a:effectLst/>
                <a:cs typeface="Arial" panose="020B0604020202020204" pitchFamily="34" charset="0"/>
              </a:rPr>
              <a:t> EEPROM and 2 </a:t>
            </a:r>
            <a:r>
              <a:rPr lang="en-US" sz="2400" b="0" i="0" dirty="0" err="1">
                <a:solidFill>
                  <a:srgbClr val="313131"/>
                </a:solidFill>
                <a:effectLst/>
                <a:cs typeface="Arial" panose="020B0604020202020204" pitchFamily="34" charset="0"/>
              </a:rPr>
              <a:t>Kb</a:t>
            </a:r>
            <a:r>
              <a:rPr lang="en-US" sz="2400" b="0" i="0" dirty="0">
                <a:solidFill>
                  <a:srgbClr val="313131"/>
                </a:solidFill>
                <a:effectLst/>
                <a:cs typeface="Arial" panose="020B0604020202020204" pitchFamily="34" charset="0"/>
              </a:rPr>
              <a:t> SRAM</a:t>
            </a:r>
            <a:r>
              <a:rPr lang="en-US" sz="2400" b="0" i="0" dirty="0">
                <a:solidFill>
                  <a:srgbClr val="313131"/>
                </a:solidFill>
                <a:effectLst/>
              </a:rPr>
              <a:t>. </a:t>
            </a:r>
            <a:endParaRPr lang="en-IN" sz="2400" dirty="0"/>
          </a:p>
          <a:p>
            <a:endParaRPr lang="en-IN" dirty="0"/>
          </a:p>
        </p:txBody>
      </p:sp>
      <p:pic>
        <p:nvPicPr>
          <p:cNvPr id="5" name="Picture 4">
            <a:extLst>
              <a:ext uri="{FF2B5EF4-FFF2-40B4-BE49-F238E27FC236}">
                <a16:creationId xmlns:a16="http://schemas.microsoft.com/office/drawing/2014/main" id="{6FBBE6BF-5711-DB34-874E-D2EC56AF5363}"/>
              </a:ext>
            </a:extLst>
          </p:cNvPr>
          <p:cNvPicPr>
            <a:picLocks noChangeAspect="1"/>
          </p:cNvPicPr>
          <p:nvPr/>
        </p:nvPicPr>
        <p:blipFill>
          <a:blip r:embed="rId2"/>
          <a:stretch>
            <a:fillRect/>
          </a:stretch>
        </p:blipFill>
        <p:spPr>
          <a:xfrm>
            <a:off x="174931" y="119270"/>
            <a:ext cx="1181958" cy="1123948"/>
          </a:xfrm>
          <a:prstGeom prst="rect">
            <a:avLst/>
          </a:prstGeom>
        </p:spPr>
      </p:pic>
      <p:sp>
        <p:nvSpPr>
          <p:cNvPr id="6" name="Footer Placeholder 5">
            <a:extLst>
              <a:ext uri="{FF2B5EF4-FFF2-40B4-BE49-F238E27FC236}">
                <a16:creationId xmlns:a16="http://schemas.microsoft.com/office/drawing/2014/main" id="{0C1B6D08-5B36-5C4B-E91E-B150863EBE12}"/>
              </a:ext>
            </a:extLst>
          </p:cNvPr>
          <p:cNvSpPr>
            <a:spLocks noGrp="1"/>
          </p:cNvSpPr>
          <p:nvPr>
            <p:ph type="ftr" sz="quarter" idx="11"/>
          </p:nvPr>
        </p:nvSpPr>
        <p:spPr/>
        <p:txBody>
          <a:bodyPr/>
          <a:lstStyle/>
          <a:p>
            <a:r>
              <a:rPr lang="en-IN"/>
              <a:t>11</a:t>
            </a:r>
          </a:p>
        </p:txBody>
      </p:sp>
    </p:spTree>
    <p:extLst>
      <p:ext uri="{BB962C8B-B14F-4D97-AF65-F5344CB8AC3E}">
        <p14:creationId xmlns:p14="http://schemas.microsoft.com/office/powerpoint/2010/main" val="2174633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0DC6381-F977-D5C6-8561-59A195125A22}"/>
              </a:ext>
            </a:extLst>
          </p:cNvPr>
          <p:cNvSpPr txBox="1">
            <a:spLocks/>
          </p:cNvSpPr>
          <p:nvPr/>
        </p:nvSpPr>
        <p:spPr>
          <a:xfrm>
            <a:off x="3058885" y="25854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Specifications of all the purchased components</a:t>
            </a:r>
          </a:p>
        </p:txBody>
      </p:sp>
      <p:pic>
        <p:nvPicPr>
          <p:cNvPr id="3" name="Picture 2">
            <a:extLst>
              <a:ext uri="{FF2B5EF4-FFF2-40B4-BE49-F238E27FC236}">
                <a16:creationId xmlns:a16="http://schemas.microsoft.com/office/drawing/2014/main" id="{4352AE83-A059-2C79-4F28-D702B8B2D4FB}"/>
              </a:ext>
            </a:extLst>
          </p:cNvPr>
          <p:cNvPicPr>
            <a:picLocks noChangeAspect="1"/>
          </p:cNvPicPr>
          <p:nvPr/>
        </p:nvPicPr>
        <p:blipFill>
          <a:blip r:embed="rId2"/>
          <a:stretch>
            <a:fillRect/>
          </a:stretch>
        </p:blipFill>
        <p:spPr>
          <a:xfrm>
            <a:off x="174931" y="119270"/>
            <a:ext cx="1181958" cy="1123948"/>
          </a:xfrm>
          <a:prstGeom prst="rect">
            <a:avLst/>
          </a:prstGeom>
        </p:spPr>
      </p:pic>
      <p:sp>
        <p:nvSpPr>
          <p:cNvPr id="4" name="TextBox 3">
            <a:extLst>
              <a:ext uri="{FF2B5EF4-FFF2-40B4-BE49-F238E27FC236}">
                <a16:creationId xmlns:a16="http://schemas.microsoft.com/office/drawing/2014/main" id="{75A7760A-E421-DC3B-5521-EE2412EA57D3}"/>
              </a:ext>
            </a:extLst>
          </p:cNvPr>
          <p:cNvSpPr txBox="1"/>
          <p:nvPr/>
        </p:nvSpPr>
        <p:spPr>
          <a:xfrm>
            <a:off x="946206" y="1669774"/>
            <a:ext cx="1446230" cy="707886"/>
          </a:xfrm>
          <a:prstGeom prst="rect">
            <a:avLst/>
          </a:prstGeom>
          <a:noFill/>
        </p:spPr>
        <p:txBody>
          <a:bodyPr wrap="none" rtlCol="0">
            <a:spAutoFit/>
          </a:bodyPr>
          <a:lstStyle/>
          <a:p>
            <a:r>
              <a:rPr lang="en-IN" sz="4000" b="1" dirty="0">
                <a:latin typeface="Arial Narrow" panose="020B0606020202030204" pitchFamily="34" charset="0"/>
              </a:rPr>
              <a:t>Relay:</a:t>
            </a:r>
          </a:p>
        </p:txBody>
      </p:sp>
      <p:sp>
        <p:nvSpPr>
          <p:cNvPr id="5" name="TextBox 4">
            <a:extLst>
              <a:ext uri="{FF2B5EF4-FFF2-40B4-BE49-F238E27FC236}">
                <a16:creationId xmlns:a16="http://schemas.microsoft.com/office/drawing/2014/main" id="{01EAB95F-CC46-35B9-B581-7C26F95BB2A6}"/>
              </a:ext>
            </a:extLst>
          </p:cNvPr>
          <p:cNvSpPr txBox="1"/>
          <p:nvPr/>
        </p:nvSpPr>
        <p:spPr>
          <a:xfrm>
            <a:off x="946206" y="2496709"/>
            <a:ext cx="9977111" cy="3785652"/>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Relays in Arduino Uno enable safe control of high-voltage devices through low-voltage signals. They serve as electromechanical switches, bridging the gap between the microcontroller's digital outputs and external loads like motors or lights. Relay modules, often equipped with additional components, provide galvanic isolation and protection. </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Integration is straightforward, with relay control pins connected to Arduino digital pins. This simple setup empowers Arduino enthusiasts to create diverse projects, from home automation systems to industrial interfaces, blending digital precision with electromechanical reliability.</a:t>
            </a:r>
            <a:endParaRPr lang="en-IN" sz="2400" dirty="0"/>
          </a:p>
        </p:txBody>
      </p:sp>
      <p:sp>
        <p:nvSpPr>
          <p:cNvPr id="6" name="Footer Placeholder 5">
            <a:extLst>
              <a:ext uri="{FF2B5EF4-FFF2-40B4-BE49-F238E27FC236}">
                <a16:creationId xmlns:a16="http://schemas.microsoft.com/office/drawing/2014/main" id="{DF5C6E8D-0562-C4BB-4038-A01775305B6E}"/>
              </a:ext>
            </a:extLst>
          </p:cNvPr>
          <p:cNvSpPr>
            <a:spLocks noGrp="1"/>
          </p:cNvSpPr>
          <p:nvPr>
            <p:ph type="ftr" sz="quarter" idx="11"/>
          </p:nvPr>
        </p:nvSpPr>
        <p:spPr/>
        <p:txBody>
          <a:bodyPr/>
          <a:lstStyle/>
          <a:p>
            <a:r>
              <a:rPr lang="en-IN"/>
              <a:t>12</a:t>
            </a:r>
          </a:p>
        </p:txBody>
      </p:sp>
    </p:spTree>
    <p:extLst>
      <p:ext uri="{BB962C8B-B14F-4D97-AF65-F5344CB8AC3E}">
        <p14:creationId xmlns:p14="http://schemas.microsoft.com/office/powerpoint/2010/main" val="208125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7143B79-DECB-6FE8-FD7D-9BE918A4FE3E}"/>
              </a:ext>
            </a:extLst>
          </p:cNvPr>
          <p:cNvSpPr txBox="1">
            <a:spLocks/>
          </p:cNvSpPr>
          <p:nvPr/>
        </p:nvSpPr>
        <p:spPr>
          <a:xfrm>
            <a:off x="3058885" y="25854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Specifications of all the purchased components</a:t>
            </a:r>
          </a:p>
        </p:txBody>
      </p:sp>
      <p:pic>
        <p:nvPicPr>
          <p:cNvPr id="3" name="Picture 2">
            <a:extLst>
              <a:ext uri="{FF2B5EF4-FFF2-40B4-BE49-F238E27FC236}">
                <a16:creationId xmlns:a16="http://schemas.microsoft.com/office/drawing/2014/main" id="{81C172B2-458A-605F-2816-6C60F0DED40B}"/>
              </a:ext>
            </a:extLst>
          </p:cNvPr>
          <p:cNvPicPr>
            <a:picLocks noChangeAspect="1"/>
          </p:cNvPicPr>
          <p:nvPr/>
        </p:nvPicPr>
        <p:blipFill>
          <a:blip r:embed="rId2"/>
          <a:stretch>
            <a:fillRect/>
          </a:stretch>
        </p:blipFill>
        <p:spPr>
          <a:xfrm>
            <a:off x="174931" y="119270"/>
            <a:ext cx="1181958" cy="1123948"/>
          </a:xfrm>
          <a:prstGeom prst="rect">
            <a:avLst/>
          </a:prstGeom>
        </p:spPr>
      </p:pic>
      <p:sp>
        <p:nvSpPr>
          <p:cNvPr id="4" name="TextBox 3">
            <a:extLst>
              <a:ext uri="{FF2B5EF4-FFF2-40B4-BE49-F238E27FC236}">
                <a16:creationId xmlns:a16="http://schemas.microsoft.com/office/drawing/2014/main" id="{FB0E2E54-BE22-996F-C7F4-5B9F0774610D}"/>
              </a:ext>
            </a:extLst>
          </p:cNvPr>
          <p:cNvSpPr txBox="1"/>
          <p:nvPr/>
        </p:nvSpPr>
        <p:spPr>
          <a:xfrm>
            <a:off x="930304" y="1637969"/>
            <a:ext cx="2776722" cy="707886"/>
          </a:xfrm>
          <a:prstGeom prst="rect">
            <a:avLst/>
          </a:prstGeom>
          <a:noFill/>
        </p:spPr>
        <p:txBody>
          <a:bodyPr wrap="none" rtlCol="0">
            <a:spAutoFit/>
          </a:bodyPr>
          <a:lstStyle/>
          <a:p>
            <a:r>
              <a:rPr lang="en-IN" sz="4000" b="1" dirty="0">
                <a:latin typeface="Arial Narrow" panose="020B0606020202030204" pitchFamily="34" charset="0"/>
              </a:rPr>
              <a:t>Servo Motor:</a:t>
            </a:r>
          </a:p>
        </p:txBody>
      </p:sp>
      <p:sp>
        <p:nvSpPr>
          <p:cNvPr id="5" name="TextBox 4">
            <a:extLst>
              <a:ext uri="{FF2B5EF4-FFF2-40B4-BE49-F238E27FC236}">
                <a16:creationId xmlns:a16="http://schemas.microsoft.com/office/drawing/2014/main" id="{AC5D1A51-6E04-73EA-66DD-FE1AA7A6933B}"/>
              </a:ext>
            </a:extLst>
          </p:cNvPr>
          <p:cNvSpPr txBox="1"/>
          <p:nvPr/>
        </p:nvSpPr>
        <p:spPr>
          <a:xfrm>
            <a:off x="1094498" y="2740606"/>
            <a:ext cx="10179245" cy="3046988"/>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Servo motors in Arduino Uno projects offer precise control over angular position, ideal for robotics and automation. Connected directly to the Uno's PWM pins, servos receive signals to rotate to specific angles within their range. </a:t>
            </a:r>
          </a:p>
          <a:p>
            <a:pPr marL="342900" indent="-342900">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Servo motors are great devices that can turn to a specified </a:t>
            </a:r>
            <a:r>
              <a:rPr lang="en-US" sz="2400" dirty="0" err="1"/>
              <a:t>position.Usually</a:t>
            </a:r>
            <a:r>
              <a:rPr lang="en-US" sz="2400" dirty="0"/>
              <a:t>, they have a servo arm that can turn 180 </a:t>
            </a:r>
            <a:r>
              <a:rPr lang="en-US" sz="2400" dirty="0" err="1"/>
              <a:t>degree.Using</a:t>
            </a:r>
            <a:r>
              <a:rPr lang="en-US" sz="2400" dirty="0"/>
              <a:t> the </a:t>
            </a:r>
            <a:r>
              <a:rPr lang="en-US" sz="2400" dirty="0" err="1"/>
              <a:t>Arduino,we</a:t>
            </a:r>
            <a:r>
              <a:rPr lang="en-US" sz="2400" dirty="0"/>
              <a:t> can tell a servo to go to a specified position and it will go there.</a:t>
            </a:r>
            <a:endParaRPr lang="en-IN" sz="2400" dirty="0"/>
          </a:p>
        </p:txBody>
      </p:sp>
      <p:sp>
        <p:nvSpPr>
          <p:cNvPr id="6" name="Footer Placeholder 5">
            <a:extLst>
              <a:ext uri="{FF2B5EF4-FFF2-40B4-BE49-F238E27FC236}">
                <a16:creationId xmlns:a16="http://schemas.microsoft.com/office/drawing/2014/main" id="{42C72436-8E8C-2E95-2577-BB589CD62F8D}"/>
              </a:ext>
            </a:extLst>
          </p:cNvPr>
          <p:cNvSpPr>
            <a:spLocks noGrp="1"/>
          </p:cNvSpPr>
          <p:nvPr>
            <p:ph type="ftr" sz="quarter" idx="11"/>
          </p:nvPr>
        </p:nvSpPr>
        <p:spPr/>
        <p:txBody>
          <a:bodyPr/>
          <a:lstStyle/>
          <a:p>
            <a:r>
              <a:rPr lang="en-IN"/>
              <a:t>13</a:t>
            </a:r>
          </a:p>
        </p:txBody>
      </p:sp>
    </p:spTree>
    <p:extLst>
      <p:ext uri="{BB962C8B-B14F-4D97-AF65-F5344CB8AC3E}">
        <p14:creationId xmlns:p14="http://schemas.microsoft.com/office/powerpoint/2010/main" val="3817426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5C188324-86EE-2EE9-BC60-96AB04E37E3D}"/>
              </a:ext>
            </a:extLst>
          </p:cNvPr>
          <p:cNvSpPr txBox="1">
            <a:spLocks/>
          </p:cNvSpPr>
          <p:nvPr/>
        </p:nvSpPr>
        <p:spPr>
          <a:xfrm>
            <a:off x="3058885" y="25854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Specifications of all the purchased components</a:t>
            </a:r>
          </a:p>
        </p:txBody>
      </p:sp>
      <p:pic>
        <p:nvPicPr>
          <p:cNvPr id="3" name="Picture 2">
            <a:extLst>
              <a:ext uri="{FF2B5EF4-FFF2-40B4-BE49-F238E27FC236}">
                <a16:creationId xmlns:a16="http://schemas.microsoft.com/office/drawing/2014/main" id="{93C3E58E-8C46-9055-70BF-3DE27AE346FC}"/>
              </a:ext>
            </a:extLst>
          </p:cNvPr>
          <p:cNvPicPr>
            <a:picLocks noChangeAspect="1"/>
          </p:cNvPicPr>
          <p:nvPr/>
        </p:nvPicPr>
        <p:blipFill>
          <a:blip r:embed="rId2"/>
          <a:stretch>
            <a:fillRect/>
          </a:stretch>
        </p:blipFill>
        <p:spPr>
          <a:xfrm>
            <a:off x="174931" y="119270"/>
            <a:ext cx="1181958" cy="1123948"/>
          </a:xfrm>
          <a:prstGeom prst="rect">
            <a:avLst/>
          </a:prstGeom>
        </p:spPr>
      </p:pic>
      <p:sp>
        <p:nvSpPr>
          <p:cNvPr id="4" name="TextBox 3">
            <a:extLst>
              <a:ext uri="{FF2B5EF4-FFF2-40B4-BE49-F238E27FC236}">
                <a16:creationId xmlns:a16="http://schemas.microsoft.com/office/drawing/2014/main" id="{B61A4444-5D1F-D16D-3E92-1754CF2619FF}"/>
              </a:ext>
            </a:extLst>
          </p:cNvPr>
          <p:cNvSpPr txBox="1"/>
          <p:nvPr/>
        </p:nvSpPr>
        <p:spPr>
          <a:xfrm>
            <a:off x="930304" y="1637969"/>
            <a:ext cx="4212179" cy="707886"/>
          </a:xfrm>
          <a:prstGeom prst="rect">
            <a:avLst/>
          </a:prstGeom>
          <a:noFill/>
        </p:spPr>
        <p:txBody>
          <a:bodyPr wrap="none" rtlCol="0">
            <a:spAutoFit/>
          </a:bodyPr>
          <a:lstStyle/>
          <a:p>
            <a:r>
              <a:rPr lang="en-IN" sz="4000" b="1" dirty="0">
                <a:latin typeface="Arial Narrow" panose="020B0606020202030204" pitchFamily="34" charset="0"/>
              </a:rPr>
              <a:t>Water Level Sensor:</a:t>
            </a:r>
          </a:p>
        </p:txBody>
      </p:sp>
      <p:sp>
        <p:nvSpPr>
          <p:cNvPr id="5" name="TextBox 4">
            <a:extLst>
              <a:ext uri="{FF2B5EF4-FFF2-40B4-BE49-F238E27FC236}">
                <a16:creationId xmlns:a16="http://schemas.microsoft.com/office/drawing/2014/main" id="{02CCF29D-F288-C947-E408-6DB0AA046BB4}"/>
              </a:ext>
            </a:extLst>
          </p:cNvPr>
          <p:cNvSpPr txBox="1"/>
          <p:nvPr/>
        </p:nvSpPr>
        <p:spPr>
          <a:xfrm>
            <a:off x="821569" y="2287600"/>
            <a:ext cx="10819140" cy="415498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Water level sensors in Arduino Uno projects detect water presence or absence, crucial for monitoring tanks, reservoirs, or automated irrigation systems. These sensors operate on conductivity or ultrasonic principles, detecting water based on its conductivity or by emitting ultrasonic waves and measuring reflections.</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 When water is present, the sensor sends a signal to the Arduino Uno, triggering programmed actions like activating pumps or sending notifications. Arduino Uno's analog or digital pins receive input signals from the sensor, allowing for real-time monitoring and control. The integration of water level sensors enhances the efficiency and automation of various water management systems, promoting resource conservation and reducing manual intervention.</a:t>
            </a:r>
            <a:endParaRPr lang="en-IN" sz="2400" dirty="0"/>
          </a:p>
        </p:txBody>
      </p:sp>
      <p:sp>
        <p:nvSpPr>
          <p:cNvPr id="6" name="Footer Placeholder 5">
            <a:extLst>
              <a:ext uri="{FF2B5EF4-FFF2-40B4-BE49-F238E27FC236}">
                <a16:creationId xmlns:a16="http://schemas.microsoft.com/office/drawing/2014/main" id="{CA599234-1615-6C14-A745-AA46418D9F95}"/>
              </a:ext>
            </a:extLst>
          </p:cNvPr>
          <p:cNvSpPr>
            <a:spLocks noGrp="1"/>
          </p:cNvSpPr>
          <p:nvPr>
            <p:ph type="ftr" sz="quarter" idx="11"/>
          </p:nvPr>
        </p:nvSpPr>
        <p:spPr/>
        <p:txBody>
          <a:bodyPr/>
          <a:lstStyle/>
          <a:p>
            <a:r>
              <a:rPr lang="en-IN"/>
              <a:t>14</a:t>
            </a:r>
          </a:p>
        </p:txBody>
      </p:sp>
    </p:spTree>
    <p:extLst>
      <p:ext uri="{BB962C8B-B14F-4D97-AF65-F5344CB8AC3E}">
        <p14:creationId xmlns:p14="http://schemas.microsoft.com/office/powerpoint/2010/main" val="156206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4B158D1-3EF1-E611-5286-2AA8326FA786}"/>
              </a:ext>
            </a:extLst>
          </p:cNvPr>
          <p:cNvSpPr txBox="1">
            <a:spLocks/>
          </p:cNvSpPr>
          <p:nvPr/>
        </p:nvSpPr>
        <p:spPr>
          <a:xfrm>
            <a:off x="3058885" y="25854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Specifications of all the purchased components</a:t>
            </a:r>
          </a:p>
        </p:txBody>
      </p:sp>
      <p:pic>
        <p:nvPicPr>
          <p:cNvPr id="3" name="Picture 2">
            <a:extLst>
              <a:ext uri="{FF2B5EF4-FFF2-40B4-BE49-F238E27FC236}">
                <a16:creationId xmlns:a16="http://schemas.microsoft.com/office/drawing/2014/main" id="{59C2724D-01FC-CE9E-310F-93DCC6876575}"/>
              </a:ext>
            </a:extLst>
          </p:cNvPr>
          <p:cNvPicPr>
            <a:picLocks noChangeAspect="1"/>
          </p:cNvPicPr>
          <p:nvPr/>
        </p:nvPicPr>
        <p:blipFill>
          <a:blip r:embed="rId2"/>
          <a:stretch>
            <a:fillRect/>
          </a:stretch>
        </p:blipFill>
        <p:spPr>
          <a:xfrm>
            <a:off x="174931" y="119270"/>
            <a:ext cx="1181958" cy="1123948"/>
          </a:xfrm>
          <a:prstGeom prst="rect">
            <a:avLst/>
          </a:prstGeom>
        </p:spPr>
      </p:pic>
      <p:sp>
        <p:nvSpPr>
          <p:cNvPr id="4" name="TextBox 3">
            <a:extLst>
              <a:ext uri="{FF2B5EF4-FFF2-40B4-BE49-F238E27FC236}">
                <a16:creationId xmlns:a16="http://schemas.microsoft.com/office/drawing/2014/main" id="{0A5DA0DE-C3C5-053D-55AB-01C4986E13EC}"/>
              </a:ext>
            </a:extLst>
          </p:cNvPr>
          <p:cNvSpPr txBox="1"/>
          <p:nvPr/>
        </p:nvSpPr>
        <p:spPr>
          <a:xfrm>
            <a:off x="930304" y="1637969"/>
            <a:ext cx="2403222" cy="707886"/>
          </a:xfrm>
          <a:prstGeom prst="rect">
            <a:avLst/>
          </a:prstGeom>
          <a:noFill/>
        </p:spPr>
        <p:txBody>
          <a:bodyPr wrap="none" rtlCol="0">
            <a:spAutoFit/>
          </a:bodyPr>
          <a:lstStyle/>
          <a:p>
            <a:r>
              <a:rPr lang="en-IN" sz="4000" b="1" dirty="0">
                <a:latin typeface="Arial Narrow" panose="020B0606020202030204" pitchFamily="34" charset="0"/>
              </a:rPr>
              <a:t>Ph Sensor:</a:t>
            </a:r>
          </a:p>
        </p:txBody>
      </p:sp>
      <p:sp>
        <p:nvSpPr>
          <p:cNvPr id="5" name="TextBox 4">
            <a:extLst>
              <a:ext uri="{FF2B5EF4-FFF2-40B4-BE49-F238E27FC236}">
                <a16:creationId xmlns:a16="http://schemas.microsoft.com/office/drawing/2014/main" id="{340ED47A-8C2D-8EE2-5A2C-AEC138FF6B36}"/>
              </a:ext>
            </a:extLst>
          </p:cNvPr>
          <p:cNvSpPr txBox="1"/>
          <p:nvPr/>
        </p:nvSpPr>
        <p:spPr>
          <a:xfrm>
            <a:off x="930305" y="2663687"/>
            <a:ext cx="10336409"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The pH Sensor looks like a rod usually made of a glass material having a tip called "Glass membrane". This membrane is filled with a buffer solution of known </a:t>
            </a:r>
            <a:r>
              <a:rPr lang="en-US" sz="2400" dirty="0" err="1"/>
              <a:t>pH.</a:t>
            </a:r>
            <a:r>
              <a:rPr lang="en-US" sz="2400" dirty="0"/>
              <a:t> We used this in our project for regular supervision of the pH level of the water, which plays a vital role in the growth of aquatic life.</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pH sensors in Arduino Uno projects measure the acidity or alkalinity of a solution, vital for applications like hydroponics, aquaponics, or water quality monitoring. These sensors typically utilize a glass electrode that generates a voltage proportional to the hydrogen ion concentration in the solution.</a:t>
            </a:r>
            <a:endParaRPr lang="en-IN" sz="2400" dirty="0"/>
          </a:p>
        </p:txBody>
      </p:sp>
      <p:sp>
        <p:nvSpPr>
          <p:cNvPr id="6" name="Footer Placeholder 5">
            <a:extLst>
              <a:ext uri="{FF2B5EF4-FFF2-40B4-BE49-F238E27FC236}">
                <a16:creationId xmlns:a16="http://schemas.microsoft.com/office/drawing/2014/main" id="{2DC08368-0120-21E5-A1E1-3F596EC93214}"/>
              </a:ext>
            </a:extLst>
          </p:cNvPr>
          <p:cNvSpPr>
            <a:spLocks noGrp="1"/>
          </p:cNvSpPr>
          <p:nvPr>
            <p:ph type="ftr" sz="quarter" idx="11"/>
          </p:nvPr>
        </p:nvSpPr>
        <p:spPr/>
        <p:txBody>
          <a:bodyPr/>
          <a:lstStyle/>
          <a:p>
            <a:r>
              <a:rPr lang="en-IN"/>
              <a:t>15</a:t>
            </a:r>
          </a:p>
        </p:txBody>
      </p:sp>
    </p:spTree>
    <p:extLst>
      <p:ext uri="{BB962C8B-B14F-4D97-AF65-F5344CB8AC3E}">
        <p14:creationId xmlns:p14="http://schemas.microsoft.com/office/powerpoint/2010/main" val="99896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82B2BA7-7464-3E34-D7BB-17C521166B3E}"/>
              </a:ext>
            </a:extLst>
          </p:cNvPr>
          <p:cNvSpPr txBox="1">
            <a:spLocks/>
          </p:cNvSpPr>
          <p:nvPr/>
        </p:nvSpPr>
        <p:spPr>
          <a:xfrm>
            <a:off x="3058885" y="25854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Specifications of all the purchased components</a:t>
            </a:r>
          </a:p>
        </p:txBody>
      </p:sp>
      <p:pic>
        <p:nvPicPr>
          <p:cNvPr id="3" name="Picture 2">
            <a:extLst>
              <a:ext uri="{FF2B5EF4-FFF2-40B4-BE49-F238E27FC236}">
                <a16:creationId xmlns:a16="http://schemas.microsoft.com/office/drawing/2014/main" id="{2D627CA6-8F3F-E523-763B-F5454C246729}"/>
              </a:ext>
            </a:extLst>
          </p:cNvPr>
          <p:cNvPicPr>
            <a:picLocks noChangeAspect="1"/>
          </p:cNvPicPr>
          <p:nvPr/>
        </p:nvPicPr>
        <p:blipFill>
          <a:blip r:embed="rId2"/>
          <a:stretch>
            <a:fillRect/>
          </a:stretch>
        </p:blipFill>
        <p:spPr>
          <a:xfrm>
            <a:off x="174931" y="119270"/>
            <a:ext cx="1181958" cy="1123948"/>
          </a:xfrm>
          <a:prstGeom prst="rect">
            <a:avLst/>
          </a:prstGeom>
        </p:spPr>
      </p:pic>
      <p:sp>
        <p:nvSpPr>
          <p:cNvPr id="4" name="TextBox 3">
            <a:extLst>
              <a:ext uri="{FF2B5EF4-FFF2-40B4-BE49-F238E27FC236}">
                <a16:creationId xmlns:a16="http://schemas.microsoft.com/office/drawing/2014/main" id="{B8BF0EA3-52B7-4D8E-643D-B62AB1543C52}"/>
              </a:ext>
            </a:extLst>
          </p:cNvPr>
          <p:cNvSpPr txBox="1"/>
          <p:nvPr/>
        </p:nvSpPr>
        <p:spPr>
          <a:xfrm>
            <a:off x="707667" y="1637969"/>
            <a:ext cx="6482544" cy="707886"/>
          </a:xfrm>
          <a:prstGeom prst="rect">
            <a:avLst/>
          </a:prstGeom>
          <a:noFill/>
        </p:spPr>
        <p:txBody>
          <a:bodyPr wrap="none" rtlCol="0">
            <a:spAutoFit/>
          </a:bodyPr>
          <a:lstStyle/>
          <a:p>
            <a:r>
              <a:rPr lang="en-IN" sz="4000" b="1" dirty="0">
                <a:latin typeface="Arial Narrow" panose="020B0606020202030204" pitchFamily="34" charset="0"/>
              </a:rPr>
              <a:t>Temperature Sensor(DS18B20):</a:t>
            </a:r>
          </a:p>
        </p:txBody>
      </p:sp>
      <p:sp>
        <p:nvSpPr>
          <p:cNvPr id="5" name="TextBox 4">
            <a:extLst>
              <a:ext uri="{FF2B5EF4-FFF2-40B4-BE49-F238E27FC236}">
                <a16:creationId xmlns:a16="http://schemas.microsoft.com/office/drawing/2014/main" id="{83DF58D3-D658-10E8-1F65-EAC446028644}"/>
              </a:ext>
            </a:extLst>
          </p:cNvPr>
          <p:cNvSpPr txBox="1"/>
          <p:nvPr/>
        </p:nvSpPr>
        <p:spPr>
          <a:xfrm>
            <a:off x="580445" y="2621555"/>
            <a:ext cx="11178683"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sz="2400" b="0" i="0" dirty="0">
                <a:solidFill>
                  <a:srgbClr val="303030"/>
                </a:solidFill>
                <a:effectLst/>
                <a:highlight>
                  <a:srgbClr val="FFFFFF"/>
                </a:highlight>
              </a:rPr>
              <a:t>The </a:t>
            </a:r>
            <a:r>
              <a:rPr lang="en-US" sz="2400" b="1" i="0" dirty="0">
                <a:solidFill>
                  <a:srgbClr val="303030"/>
                </a:solidFill>
                <a:effectLst/>
                <a:highlight>
                  <a:srgbClr val="FFFFFF"/>
                </a:highlight>
              </a:rPr>
              <a:t>DS18B20</a:t>
            </a:r>
            <a:r>
              <a:rPr lang="en-US" sz="2400" b="0" i="0" dirty="0">
                <a:solidFill>
                  <a:srgbClr val="303030"/>
                </a:solidFill>
                <a:effectLst/>
                <a:highlight>
                  <a:srgbClr val="FFFFFF"/>
                </a:highlight>
              </a:rPr>
              <a:t> is a 1-wire programmable Temperature sensor from maxim integrated. It is widely used to measure temperature in hard environments like in chemical solutions, mines or soil etc. The constriction of the sensor is rugged and also can be purchased with a waterproof option making the mounting process easy.</a:t>
            </a:r>
          </a:p>
          <a:p>
            <a:pPr marL="285750" indent="-285750" algn="just">
              <a:buFont typeface="Wingdings" panose="05000000000000000000" pitchFamily="2" charset="2"/>
              <a:buChar char="Ø"/>
            </a:pPr>
            <a:endParaRPr lang="en-US" sz="2400" dirty="0">
              <a:solidFill>
                <a:srgbClr val="303030"/>
              </a:solidFill>
              <a:highlight>
                <a:srgbClr val="FFFFFF"/>
              </a:highlight>
            </a:endParaRPr>
          </a:p>
          <a:p>
            <a:pPr marL="285750" indent="-285750" algn="just">
              <a:buFont typeface="Wingdings" panose="05000000000000000000" pitchFamily="2" charset="2"/>
              <a:buChar char="Ø"/>
            </a:pPr>
            <a:r>
              <a:rPr lang="en-US" sz="2400" b="0" i="0" dirty="0">
                <a:solidFill>
                  <a:srgbClr val="303030"/>
                </a:solidFill>
                <a:effectLst/>
                <a:highlight>
                  <a:srgbClr val="FFFFFF"/>
                </a:highlight>
              </a:rPr>
              <a:t> It can measure a wide range of temperature from </a:t>
            </a:r>
            <a:r>
              <a:rPr lang="en-US" sz="2400" b="1" i="0" dirty="0">
                <a:solidFill>
                  <a:srgbClr val="303030"/>
                </a:solidFill>
                <a:effectLst/>
                <a:highlight>
                  <a:srgbClr val="FFFFFF"/>
                </a:highlight>
              </a:rPr>
              <a:t>-55°C to +125°</a:t>
            </a:r>
            <a:r>
              <a:rPr lang="en-US" sz="2400" b="0" i="0" dirty="0">
                <a:solidFill>
                  <a:srgbClr val="303030"/>
                </a:solidFill>
                <a:effectLst/>
                <a:highlight>
                  <a:srgbClr val="FFFFFF"/>
                </a:highlight>
              </a:rPr>
              <a:t> with a decent accuracy of </a:t>
            </a:r>
            <a:r>
              <a:rPr lang="en-US" sz="2400" b="1" i="0" dirty="0">
                <a:solidFill>
                  <a:srgbClr val="303030"/>
                </a:solidFill>
                <a:effectLst/>
                <a:highlight>
                  <a:srgbClr val="FFFFFF"/>
                </a:highlight>
              </a:rPr>
              <a:t>±5°C</a:t>
            </a:r>
            <a:r>
              <a:rPr lang="en-US" sz="2400" b="0" i="0" dirty="0">
                <a:solidFill>
                  <a:srgbClr val="303030"/>
                </a:solidFill>
                <a:effectLst/>
                <a:highlight>
                  <a:srgbClr val="FFFFFF"/>
                </a:highlight>
              </a:rPr>
              <a:t>. Each sensor has a unique address and requires only one pin of the MCU to transfer data so it a very good choice for measuring temperature at multiple points without compromising much of your digital pins on the microcontroller.</a:t>
            </a:r>
            <a:endParaRPr lang="en-IN" sz="2400" dirty="0"/>
          </a:p>
        </p:txBody>
      </p:sp>
      <p:sp>
        <p:nvSpPr>
          <p:cNvPr id="6" name="Footer Placeholder 5">
            <a:extLst>
              <a:ext uri="{FF2B5EF4-FFF2-40B4-BE49-F238E27FC236}">
                <a16:creationId xmlns:a16="http://schemas.microsoft.com/office/drawing/2014/main" id="{E6DD80A6-CA33-3B55-B253-872C850291AD}"/>
              </a:ext>
            </a:extLst>
          </p:cNvPr>
          <p:cNvSpPr>
            <a:spLocks noGrp="1"/>
          </p:cNvSpPr>
          <p:nvPr>
            <p:ph type="ftr" sz="quarter" idx="11"/>
          </p:nvPr>
        </p:nvSpPr>
        <p:spPr/>
        <p:txBody>
          <a:bodyPr/>
          <a:lstStyle/>
          <a:p>
            <a:r>
              <a:rPr lang="en-IN"/>
              <a:t>16</a:t>
            </a:r>
          </a:p>
        </p:txBody>
      </p:sp>
    </p:spTree>
    <p:extLst>
      <p:ext uri="{BB962C8B-B14F-4D97-AF65-F5344CB8AC3E}">
        <p14:creationId xmlns:p14="http://schemas.microsoft.com/office/powerpoint/2010/main" val="394597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F370E5-A743-5823-0707-9C39258B8A31}"/>
              </a:ext>
            </a:extLst>
          </p:cNvPr>
          <p:cNvPicPr>
            <a:picLocks noChangeAspect="1"/>
          </p:cNvPicPr>
          <p:nvPr/>
        </p:nvPicPr>
        <p:blipFill>
          <a:blip r:embed="rId2"/>
          <a:stretch>
            <a:fillRect/>
          </a:stretch>
        </p:blipFill>
        <p:spPr>
          <a:xfrm>
            <a:off x="174931" y="119270"/>
            <a:ext cx="1181958" cy="1123948"/>
          </a:xfrm>
          <a:prstGeom prst="rect">
            <a:avLst/>
          </a:prstGeom>
        </p:spPr>
      </p:pic>
      <p:sp>
        <p:nvSpPr>
          <p:cNvPr id="3" name="Title 4">
            <a:extLst>
              <a:ext uri="{FF2B5EF4-FFF2-40B4-BE49-F238E27FC236}">
                <a16:creationId xmlns:a16="http://schemas.microsoft.com/office/drawing/2014/main" id="{E892647A-477A-0016-C597-586B34F4DB40}"/>
              </a:ext>
            </a:extLst>
          </p:cNvPr>
          <p:cNvSpPr txBox="1">
            <a:spLocks/>
          </p:cNvSpPr>
          <p:nvPr/>
        </p:nvSpPr>
        <p:spPr>
          <a:xfrm>
            <a:off x="3058885" y="20466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WORKING</a:t>
            </a:r>
          </a:p>
        </p:txBody>
      </p:sp>
      <p:sp>
        <p:nvSpPr>
          <p:cNvPr id="4" name="TextBox 3">
            <a:extLst>
              <a:ext uri="{FF2B5EF4-FFF2-40B4-BE49-F238E27FC236}">
                <a16:creationId xmlns:a16="http://schemas.microsoft.com/office/drawing/2014/main" id="{105BA677-81AA-ADB4-F00A-376DFD149A33}"/>
              </a:ext>
            </a:extLst>
          </p:cNvPr>
          <p:cNvSpPr txBox="1"/>
          <p:nvPr/>
        </p:nvSpPr>
        <p:spPr>
          <a:xfrm>
            <a:off x="666748" y="1774703"/>
            <a:ext cx="10858501" cy="3785652"/>
          </a:xfrm>
          <a:prstGeom prst="rect">
            <a:avLst/>
          </a:prstGeom>
          <a:noFill/>
        </p:spPr>
        <p:txBody>
          <a:bodyPr wrap="square" rtlCol="0">
            <a:spAutoFit/>
          </a:bodyPr>
          <a:lstStyle/>
          <a:p>
            <a:pPr algn="just"/>
            <a:r>
              <a:rPr lang="en-US" sz="2400" dirty="0"/>
              <a:t>Our project works on the basis of Internet of Things using Arduino. All the components are connected to Arduino in which code is built with required threshold values to the respective components. pH sensor is used to check the pH of the water, whenever it is low, base quantity is added and when high, acid quantity is added with the help of servomotor, which is also used to provide food to the aquatic species by fixing time intervals as per our requirement. Temperature sensor is used to check the temperature of the water, whenever high or low it adds water with the help of pump connected to relay. Water level sensor is used to monitor the level of water, whenever water level is low, pump is turned ON, when it is high, pump is turned OFF. Oxygenator is used to provide oxygen to aquatic species.</a:t>
            </a:r>
            <a:endParaRPr lang="en-IN" sz="2400" dirty="0"/>
          </a:p>
        </p:txBody>
      </p:sp>
      <p:sp>
        <p:nvSpPr>
          <p:cNvPr id="5" name="Footer Placeholder 4">
            <a:extLst>
              <a:ext uri="{FF2B5EF4-FFF2-40B4-BE49-F238E27FC236}">
                <a16:creationId xmlns:a16="http://schemas.microsoft.com/office/drawing/2014/main" id="{D4FDD7BE-42D9-7B8F-14D0-7D3B66F00D32}"/>
              </a:ext>
            </a:extLst>
          </p:cNvPr>
          <p:cNvSpPr>
            <a:spLocks noGrp="1"/>
          </p:cNvSpPr>
          <p:nvPr>
            <p:ph type="ftr" sz="quarter" idx="11"/>
          </p:nvPr>
        </p:nvSpPr>
        <p:spPr/>
        <p:txBody>
          <a:bodyPr/>
          <a:lstStyle/>
          <a:p>
            <a:r>
              <a:rPr lang="en-IN"/>
              <a:t>17</a:t>
            </a:r>
          </a:p>
        </p:txBody>
      </p:sp>
    </p:spTree>
    <p:extLst>
      <p:ext uri="{BB962C8B-B14F-4D97-AF65-F5344CB8AC3E}">
        <p14:creationId xmlns:p14="http://schemas.microsoft.com/office/powerpoint/2010/main" val="29551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E0717C8-0A4A-9D85-FABA-2259479464FF}"/>
              </a:ext>
            </a:extLst>
          </p:cNvPr>
          <p:cNvSpPr txBox="1">
            <a:spLocks/>
          </p:cNvSpPr>
          <p:nvPr/>
        </p:nvSpPr>
        <p:spPr>
          <a:xfrm>
            <a:off x="3058885" y="20466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PROTOTYPE</a:t>
            </a:r>
          </a:p>
        </p:txBody>
      </p:sp>
      <p:pic>
        <p:nvPicPr>
          <p:cNvPr id="3" name="Picture 2">
            <a:extLst>
              <a:ext uri="{FF2B5EF4-FFF2-40B4-BE49-F238E27FC236}">
                <a16:creationId xmlns:a16="http://schemas.microsoft.com/office/drawing/2014/main" id="{AD62B09A-6C65-51A2-94B5-CCEAC2CE1A3B}"/>
              </a:ext>
            </a:extLst>
          </p:cNvPr>
          <p:cNvPicPr>
            <a:picLocks noChangeAspect="1"/>
          </p:cNvPicPr>
          <p:nvPr/>
        </p:nvPicPr>
        <p:blipFill>
          <a:blip r:embed="rId2"/>
          <a:stretch>
            <a:fillRect/>
          </a:stretch>
        </p:blipFill>
        <p:spPr>
          <a:xfrm>
            <a:off x="174931" y="119270"/>
            <a:ext cx="1181958" cy="1123948"/>
          </a:xfrm>
          <a:prstGeom prst="rect">
            <a:avLst/>
          </a:prstGeom>
        </p:spPr>
      </p:pic>
      <p:pic>
        <p:nvPicPr>
          <p:cNvPr id="7" name="Picture 6">
            <a:extLst>
              <a:ext uri="{FF2B5EF4-FFF2-40B4-BE49-F238E27FC236}">
                <a16:creationId xmlns:a16="http://schemas.microsoft.com/office/drawing/2014/main" id="{74D19643-D176-D52B-EFA1-F6A27F5C6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788446" y="-518735"/>
            <a:ext cx="5086886" cy="8741135"/>
          </a:xfrm>
          <a:prstGeom prst="rect">
            <a:avLst/>
          </a:prstGeom>
        </p:spPr>
      </p:pic>
      <p:sp>
        <p:nvSpPr>
          <p:cNvPr id="8" name="Footer Placeholder 7">
            <a:extLst>
              <a:ext uri="{FF2B5EF4-FFF2-40B4-BE49-F238E27FC236}">
                <a16:creationId xmlns:a16="http://schemas.microsoft.com/office/drawing/2014/main" id="{602B6ABC-0394-D4B4-A0D8-C3A80A5F9EB2}"/>
              </a:ext>
            </a:extLst>
          </p:cNvPr>
          <p:cNvSpPr>
            <a:spLocks noGrp="1"/>
          </p:cNvSpPr>
          <p:nvPr>
            <p:ph type="ftr" sz="quarter" idx="11"/>
          </p:nvPr>
        </p:nvSpPr>
        <p:spPr/>
        <p:txBody>
          <a:bodyPr/>
          <a:lstStyle/>
          <a:p>
            <a:r>
              <a:rPr lang="en-IN"/>
              <a:t>18</a:t>
            </a:r>
          </a:p>
        </p:txBody>
      </p:sp>
    </p:spTree>
    <p:extLst>
      <p:ext uri="{BB962C8B-B14F-4D97-AF65-F5344CB8AC3E}">
        <p14:creationId xmlns:p14="http://schemas.microsoft.com/office/powerpoint/2010/main" val="55942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759213F-6246-EC3D-1B95-238F84E4E926}"/>
              </a:ext>
            </a:extLst>
          </p:cNvPr>
          <p:cNvSpPr txBox="1">
            <a:spLocks/>
          </p:cNvSpPr>
          <p:nvPr/>
        </p:nvSpPr>
        <p:spPr>
          <a:xfrm>
            <a:off x="3058885" y="20466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165B4BE6-89BE-BDF0-C70F-069E70898D39}"/>
              </a:ext>
            </a:extLst>
          </p:cNvPr>
          <p:cNvPicPr>
            <a:picLocks noChangeAspect="1"/>
          </p:cNvPicPr>
          <p:nvPr/>
        </p:nvPicPr>
        <p:blipFill>
          <a:blip r:embed="rId3"/>
          <a:stretch>
            <a:fillRect/>
          </a:stretch>
        </p:blipFill>
        <p:spPr>
          <a:xfrm>
            <a:off x="174931" y="119270"/>
            <a:ext cx="1181958" cy="1123948"/>
          </a:xfrm>
          <a:prstGeom prst="rect">
            <a:avLst/>
          </a:prstGeom>
        </p:spPr>
      </p:pic>
      <p:sp>
        <p:nvSpPr>
          <p:cNvPr id="4" name="Footer Placeholder 3">
            <a:extLst>
              <a:ext uri="{FF2B5EF4-FFF2-40B4-BE49-F238E27FC236}">
                <a16:creationId xmlns:a16="http://schemas.microsoft.com/office/drawing/2014/main" id="{0E460E54-7BB5-C05E-9226-A2F2D7B2E1EA}"/>
              </a:ext>
            </a:extLst>
          </p:cNvPr>
          <p:cNvSpPr>
            <a:spLocks noGrp="1"/>
          </p:cNvSpPr>
          <p:nvPr>
            <p:ph type="ftr" sz="quarter" idx="11"/>
          </p:nvPr>
        </p:nvSpPr>
        <p:spPr/>
        <p:txBody>
          <a:bodyPr/>
          <a:lstStyle/>
          <a:p>
            <a:r>
              <a:rPr lang="en-IN"/>
              <a:t>19</a:t>
            </a:r>
          </a:p>
        </p:txBody>
      </p:sp>
      <p:pic>
        <p:nvPicPr>
          <p:cNvPr id="8" name="Picture 7">
            <a:extLst>
              <a:ext uri="{FF2B5EF4-FFF2-40B4-BE49-F238E27FC236}">
                <a16:creationId xmlns:a16="http://schemas.microsoft.com/office/drawing/2014/main" id="{8867726A-5AA1-4A5C-372B-CAA85520441D}"/>
              </a:ext>
            </a:extLst>
          </p:cNvPr>
          <p:cNvPicPr>
            <a:picLocks noChangeAspect="1"/>
          </p:cNvPicPr>
          <p:nvPr/>
        </p:nvPicPr>
        <p:blipFill>
          <a:blip r:embed="rId4"/>
          <a:stretch>
            <a:fillRect/>
          </a:stretch>
        </p:blipFill>
        <p:spPr>
          <a:xfrm>
            <a:off x="0" y="1411549"/>
            <a:ext cx="12192000" cy="4034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313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12890-A952-5011-DAB5-7C90C26C6A0B}"/>
              </a:ext>
            </a:extLst>
          </p:cNvPr>
          <p:cNvPicPr>
            <a:picLocks noChangeAspect="1"/>
          </p:cNvPicPr>
          <p:nvPr/>
        </p:nvPicPr>
        <p:blipFill>
          <a:blip r:embed="rId2"/>
          <a:stretch>
            <a:fillRect/>
          </a:stretch>
        </p:blipFill>
        <p:spPr>
          <a:xfrm>
            <a:off x="174931" y="119270"/>
            <a:ext cx="1181958" cy="1123948"/>
          </a:xfrm>
          <a:prstGeom prst="rect">
            <a:avLst/>
          </a:prstGeom>
        </p:spPr>
      </p:pic>
      <p:sp>
        <p:nvSpPr>
          <p:cNvPr id="5" name="Rectangle: Rounded Corners 4">
            <a:extLst>
              <a:ext uri="{FF2B5EF4-FFF2-40B4-BE49-F238E27FC236}">
                <a16:creationId xmlns:a16="http://schemas.microsoft.com/office/drawing/2014/main" id="{BD5BA7D1-F915-FC70-3E7B-937343149394}"/>
              </a:ext>
            </a:extLst>
          </p:cNvPr>
          <p:cNvSpPr/>
          <p:nvPr/>
        </p:nvSpPr>
        <p:spPr>
          <a:xfrm>
            <a:off x="3228230" y="2902765"/>
            <a:ext cx="6329238" cy="7553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t>TEAM MEMBERS</a:t>
            </a:r>
          </a:p>
        </p:txBody>
      </p:sp>
      <p:sp>
        <p:nvSpPr>
          <p:cNvPr id="6" name="Rectangle: Rounded Corners 5">
            <a:extLst>
              <a:ext uri="{FF2B5EF4-FFF2-40B4-BE49-F238E27FC236}">
                <a16:creationId xmlns:a16="http://schemas.microsoft.com/office/drawing/2014/main" id="{9D4D7CAC-4953-C6F7-21E1-5D8A2FA6AB69}"/>
              </a:ext>
            </a:extLst>
          </p:cNvPr>
          <p:cNvSpPr/>
          <p:nvPr/>
        </p:nvSpPr>
        <p:spPr>
          <a:xfrm>
            <a:off x="3808675" y="596348"/>
            <a:ext cx="5255812" cy="8110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Internal Guide</a:t>
            </a:r>
          </a:p>
        </p:txBody>
      </p:sp>
      <p:sp>
        <p:nvSpPr>
          <p:cNvPr id="8" name="TextBox 7">
            <a:extLst>
              <a:ext uri="{FF2B5EF4-FFF2-40B4-BE49-F238E27FC236}">
                <a16:creationId xmlns:a16="http://schemas.microsoft.com/office/drawing/2014/main" id="{1EE13186-80F2-2952-25EC-AC07900F643A}"/>
              </a:ext>
            </a:extLst>
          </p:cNvPr>
          <p:cNvSpPr txBox="1"/>
          <p:nvPr/>
        </p:nvSpPr>
        <p:spPr>
          <a:xfrm>
            <a:off x="2634532" y="1614114"/>
            <a:ext cx="7352306" cy="1077218"/>
          </a:xfrm>
          <a:prstGeom prst="rect">
            <a:avLst/>
          </a:prstGeom>
          <a:noFill/>
        </p:spPr>
        <p:txBody>
          <a:bodyPr wrap="square" rtlCol="0">
            <a:spAutoFit/>
          </a:bodyPr>
          <a:lstStyle/>
          <a:p>
            <a:pPr algn="ctr"/>
            <a:r>
              <a:rPr lang="en-IN" sz="3200" dirty="0" err="1"/>
              <a:t>Dr.</a:t>
            </a:r>
            <a:r>
              <a:rPr lang="en-IN" sz="3200" dirty="0"/>
              <a:t> </a:t>
            </a:r>
            <a:r>
              <a:rPr lang="en-IN" sz="3200" dirty="0" err="1"/>
              <a:t>Jegan</a:t>
            </a:r>
            <a:r>
              <a:rPr lang="en-IN" sz="3200" dirty="0"/>
              <a:t> Antony </a:t>
            </a:r>
            <a:r>
              <a:rPr lang="en-IN" sz="3200" dirty="0" err="1"/>
              <a:t>Marcilin</a:t>
            </a:r>
            <a:r>
              <a:rPr lang="en-IN" sz="3200" dirty="0"/>
              <a:t>, M.Tech.,</a:t>
            </a:r>
            <a:r>
              <a:rPr lang="en-IN" sz="3200" dirty="0" err="1"/>
              <a:t>Ph.D</a:t>
            </a:r>
            <a:r>
              <a:rPr lang="en-IN" sz="3200" dirty="0"/>
              <a:t>.,</a:t>
            </a:r>
          </a:p>
          <a:p>
            <a:pPr algn="ctr"/>
            <a:r>
              <a:rPr lang="en-IN" sz="3200" dirty="0"/>
              <a:t>      PROFESSOR/ECE</a:t>
            </a:r>
          </a:p>
        </p:txBody>
      </p:sp>
      <p:sp>
        <p:nvSpPr>
          <p:cNvPr id="10" name="TextBox 9">
            <a:extLst>
              <a:ext uri="{FF2B5EF4-FFF2-40B4-BE49-F238E27FC236}">
                <a16:creationId xmlns:a16="http://schemas.microsoft.com/office/drawing/2014/main" id="{42C0E758-AC2E-4209-5AF0-430EC7386CAA}"/>
              </a:ext>
            </a:extLst>
          </p:cNvPr>
          <p:cNvSpPr txBox="1"/>
          <p:nvPr/>
        </p:nvSpPr>
        <p:spPr>
          <a:xfrm>
            <a:off x="3228230" y="3959750"/>
            <a:ext cx="6329238" cy="169706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400" dirty="0"/>
              <a:t>Akhilesh Ch                                   -  41130015</a:t>
            </a:r>
          </a:p>
          <a:p>
            <a:pPr marL="342900" indent="-342900">
              <a:lnSpc>
                <a:spcPct val="150000"/>
              </a:lnSpc>
              <a:buFont typeface="Wingdings" panose="05000000000000000000" pitchFamily="2" charset="2"/>
              <a:buChar char="Ø"/>
            </a:pPr>
            <a:r>
              <a:rPr lang="en-IN" sz="2400" dirty="0" err="1"/>
              <a:t>Allimilli</a:t>
            </a:r>
            <a:r>
              <a:rPr lang="en-IN" sz="2400" dirty="0"/>
              <a:t> Devi Naga Sai                 -  41130019</a:t>
            </a:r>
          </a:p>
          <a:p>
            <a:pPr marL="342900" indent="-342900">
              <a:lnSpc>
                <a:spcPct val="150000"/>
              </a:lnSpc>
              <a:buFont typeface="Wingdings" panose="05000000000000000000" pitchFamily="2" charset="2"/>
              <a:buChar char="Ø"/>
            </a:pPr>
            <a:r>
              <a:rPr lang="en-IN" sz="2400" dirty="0"/>
              <a:t>Anamdasu Uday Sai Kumar       -  41130023</a:t>
            </a:r>
          </a:p>
        </p:txBody>
      </p:sp>
      <p:sp>
        <p:nvSpPr>
          <p:cNvPr id="2" name="Footer Placeholder 1">
            <a:extLst>
              <a:ext uri="{FF2B5EF4-FFF2-40B4-BE49-F238E27FC236}">
                <a16:creationId xmlns:a16="http://schemas.microsoft.com/office/drawing/2014/main" id="{E208A46B-C9D6-C7E2-8476-985FE0AFEF15}"/>
              </a:ext>
            </a:extLst>
          </p:cNvPr>
          <p:cNvSpPr>
            <a:spLocks noGrp="1"/>
          </p:cNvSpPr>
          <p:nvPr>
            <p:ph type="ftr" sz="quarter" idx="11"/>
          </p:nvPr>
        </p:nvSpPr>
        <p:spPr/>
        <p:txBody>
          <a:bodyPr/>
          <a:lstStyle/>
          <a:p>
            <a:r>
              <a:rPr lang="en-IN" dirty="0"/>
              <a:t>2</a:t>
            </a:r>
          </a:p>
        </p:txBody>
      </p:sp>
    </p:spTree>
    <p:extLst>
      <p:ext uri="{BB962C8B-B14F-4D97-AF65-F5344CB8AC3E}">
        <p14:creationId xmlns:p14="http://schemas.microsoft.com/office/powerpoint/2010/main" val="2975064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F7A23E-8712-C904-8C96-4AFA6302893C}"/>
              </a:ext>
            </a:extLst>
          </p:cNvPr>
          <p:cNvSpPr>
            <a:spLocks noGrp="1"/>
          </p:cNvSpPr>
          <p:nvPr>
            <p:ph type="ftr" sz="quarter" idx="11"/>
          </p:nvPr>
        </p:nvSpPr>
        <p:spPr/>
        <p:txBody>
          <a:bodyPr/>
          <a:lstStyle/>
          <a:p>
            <a:r>
              <a:rPr lang="en-IN"/>
              <a:t>20</a:t>
            </a:r>
          </a:p>
        </p:txBody>
      </p:sp>
      <p:pic>
        <p:nvPicPr>
          <p:cNvPr id="3" name="Picture 2">
            <a:extLst>
              <a:ext uri="{FF2B5EF4-FFF2-40B4-BE49-F238E27FC236}">
                <a16:creationId xmlns:a16="http://schemas.microsoft.com/office/drawing/2014/main" id="{F2157354-8D42-742B-68B9-53F1CB6637B6}"/>
              </a:ext>
            </a:extLst>
          </p:cNvPr>
          <p:cNvPicPr>
            <a:picLocks noChangeAspect="1"/>
          </p:cNvPicPr>
          <p:nvPr/>
        </p:nvPicPr>
        <p:blipFill>
          <a:blip r:embed="rId2"/>
          <a:stretch>
            <a:fillRect/>
          </a:stretch>
        </p:blipFill>
        <p:spPr>
          <a:xfrm>
            <a:off x="174931" y="119270"/>
            <a:ext cx="1181958" cy="1123948"/>
          </a:xfrm>
          <a:prstGeom prst="rect">
            <a:avLst/>
          </a:prstGeom>
        </p:spPr>
      </p:pic>
      <p:sp>
        <p:nvSpPr>
          <p:cNvPr id="4" name="Title 4">
            <a:extLst>
              <a:ext uri="{FF2B5EF4-FFF2-40B4-BE49-F238E27FC236}">
                <a16:creationId xmlns:a16="http://schemas.microsoft.com/office/drawing/2014/main" id="{FF28F160-CF18-BD3C-8B2A-D0B1DF15DC5B}"/>
              </a:ext>
            </a:extLst>
          </p:cNvPr>
          <p:cNvSpPr txBox="1">
            <a:spLocks/>
          </p:cNvSpPr>
          <p:nvPr/>
        </p:nvSpPr>
        <p:spPr>
          <a:xfrm>
            <a:off x="3058885" y="20466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OUTPUT</a:t>
            </a:r>
          </a:p>
        </p:txBody>
      </p:sp>
      <p:pic>
        <p:nvPicPr>
          <p:cNvPr id="6" name="Picture 5">
            <a:extLst>
              <a:ext uri="{FF2B5EF4-FFF2-40B4-BE49-F238E27FC236}">
                <a16:creationId xmlns:a16="http://schemas.microsoft.com/office/drawing/2014/main" id="{D5D5D478-C1B0-2D04-24DF-81D6CD8A944D}"/>
              </a:ext>
            </a:extLst>
          </p:cNvPr>
          <p:cNvPicPr>
            <a:picLocks noChangeAspect="1"/>
          </p:cNvPicPr>
          <p:nvPr/>
        </p:nvPicPr>
        <p:blipFill rotWithShape="1">
          <a:blip r:embed="rId3"/>
          <a:srcRect l="-1050" t="7351" r="1050" b="-2154"/>
          <a:stretch/>
        </p:blipFill>
        <p:spPr>
          <a:xfrm>
            <a:off x="174931" y="1463690"/>
            <a:ext cx="7003608" cy="4668559"/>
          </a:xfrm>
          <a:prstGeom prst="rect">
            <a:avLst/>
          </a:prstGeom>
        </p:spPr>
      </p:pic>
      <p:pic>
        <p:nvPicPr>
          <p:cNvPr id="5" name="Picture 4">
            <a:extLst>
              <a:ext uri="{FF2B5EF4-FFF2-40B4-BE49-F238E27FC236}">
                <a16:creationId xmlns:a16="http://schemas.microsoft.com/office/drawing/2014/main" id="{D117E80F-7C18-AECF-9690-8721359E2BA6}"/>
              </a:ext>
            </a:extLst>
          </p:cNvPr>
          <p:cNvPicPr>
            <a:picLocks noChangeAspect="1"/>
          </p:cNvPicPr>
          <p:nvPr/>
        </p:nvPicPr>
        <p:blipFill>
          <a:blip r:embed="rId4"/>
          <a:stretch>
            <a:fillRect/>
          </a:stretch>
        </p:blipFill>
        <p:spPr>
          <a:xfrm>
            <a:off x="7993214" y="1499084"/>
            <a:ext cx="3893985" cy="4425895"/>
          </a:xfrm>
          <a:prstGeom prst="rect">
            <a:avLst/>
          </a:prstGeom>
        </p:spPr>
      </p:pic>
    </p:spTree>
    <p:extLst>
      <p:ext uri="{BB962C8B-B14F-4D97-AF65-F5344CB8AC3E}">
        <p14:creationId xmlns:p14="http://schemas.microsoft.com/office/powerpoint/2010/main" val="85981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WhatsApp Video 2024-05-10 at 01.40.26_cea8c4a6">
            <a:hlinkClick r:id="" action="ppaction://media"/>
            <a:extLst>
              <a:ext uri="{FF2B5EF4-FFF2-40B4-BE49-F238E27FC236}">
                <a16:creationId xmlns:a16="http://schemas.microsoft.com/office/drawing/2014/main" id="{6AE8B0E7-3ED4-9855-C2C6-A0485FA2DFD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5475" y="1495313"/>
            <a:ext cx="10090205" cy="4792969"/>
          </a:xfrm>
        </p:spPr>
      </p:pic>
      <p:sp>
        <p:nvSpPr>
          <p:cNvPr id="2" name="Footer Placeholder 1">
            <a:extLst>
              <a:ext uri="{FF2B5EF4-FFF2-40B4-BE49-F238E27FC236}">
                <a16:creationId xmlns:a16="http://schemas.microsoft.com/office/drawing/2014/main" id="{D7058AB7-BB6A-61CB-60C3-9A62FD6BF8F1}"/>
              </a:ext>
            </a:extLst>
          </p:cNvPr>
          <p:cNvSpPr>
            <a:spLocks noGrp="1"/>
          </p:cNvSpPr>
          <p:nvPr>
            <p:ph type="ftr" sz="quarter" idx="11"/>
          </p:nvPr>
        </p:nvSpPr>
        <p:spPr/>
        <p:txBody>
          <a:bodyPr/>
          <a:lstStyle/>
          <a:p>
            <a:r>
              <a:rPr lang="en-IN"/>
              <a:t>21</a:t>
            </a:r>
          </a:p>
        </p:txBody>
      </p:sp>
      <p:pic>
        <p:nvPicPr>
          <p:cNvPr id="3" name="Picture 2">
            <a:extLst>
              <a:ext uri="{FF2B5EF4-FFF2-40B4-BE49-F238E27FC236}">
                <a16:creationId xmlns:a16="http://schemas.microsoft.com/office/drawing/2014/main" id="{A636BFDC-1581-9BB1-A373-7217674D00EE}"/>
              </a:ext>
            </a:extLst>
          </p:cNvPr>
          <p:cNvPicPr>
            <a:picLocks noChangeAspect="1"/>
          </p:cNvPicPr>
          <p:nvPr/>
        </p:nvPicPr>
        <p:blipFill>
          <a:blip r:embed="rId5"/>
          <a:stretch>
            <a:fillRect/>
          </a:stretch>
        </p:blipFill>
        <p:spPr>
          <a:xfrm>
            <a:off x="174931" y="119270"/>
            <a:ext cx="1181958" cy="1123948"/>
          </a:xfrm>
          <a:prstGeom prst="rect">
            <a:avLst/>
          </a:prstGeom>
        </p:spPr>
      </p:pic>
      <p:sp>
        <p:nvSpPr>
          <p:cNvPr id="4" name="Title 4">
            <a:extLst>
              <a:ext uri="{FF2B5EF4-FFF2-40B4-BE49-F238E27FC236}">
                <a16:creationId xmlns:a16="http://schemas.microsoft.com/office/drawing/2014/main" id="{EB72BF54-BE29-4E1B-6BD9-056538764FCB}"/>
              </a:ext>
            </a:extLst>
          </p:cNvPr>
          <p:cNvSpPr txBox="1">
            <a:spLocks/>
          </p:cNvSpPr>
          <p:nvPr/>
        </p:nvSpPr>
        <p:spPr>
          <a:xfrm>
            <a:off x="3058885" y="20466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OUTPUT</a:t>
            </a:r>
          </a:p>
        </p:txBody>
      </p:sp>
    </p:spTree>
    <p:extLst>
      <p:ext uri="{BB962C8B-B14F-4D97-AF65-F5344CB8AC3E}">
        <p14:creationId xmlns:p14="http://schemas.microsoft.com/office/powerpoint/2010/main" val="37327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0BF9EFA-0D0A-8ED5-A776-8FAE52060571}"/>
              </a:ext>
            </a:extLst>
          </p:cNvPr>
          <p:cNvSpPr txBox="1">
            <a:spLocks/>
          </p:cNvSpPr>
          <p:nvPr/>
        </p:nvSpPr>
        <p:spPr>
          <a:xfrm>
            <a:off x="3058885" y="20466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Justification for Deviation</a:t>
            </a:r>
          </a:p>
        </p:txBody>
      </p:sp>
      <p:sp>
        <p:nvSpPr>
          <p:cNvPr id="3" name="TextBox 2">
            <a:extLst>
              <a:ext uri="{FF2B5EF4-FFF2-40B4-BE49-F238E27FC236}">
                <a16:creationId xmlns:a16="http://schemas.microsoft.com/office/drawing/2014/main" id="{6C76ADF0-D6C9-AC45-CBFD-4095D0C3469D}"/>
              </a:ext>
            </a:extLst>
          </p:cNvPr>
          <p:cNvSpPr txBox="1"/>
          <p:nvPr/>
        </p:nvSpPr>
        <p:spPr>
          <a:xfrm>
            <a:off x="524788" y="1478943"/>
            <a:ext cx="10955262" cy="4893647"/>
          </a:xfrm>
          <a:prstGeom prst="rect">
            <a:avLst/>
          </a:prstGeom>
          <a:noFill/>
        </p:spPr>
        <p:txBody>
          <a:bodyPr wrap="square" rtlCol="0">
            <a:spAutoFit/>
          </a:bodyPr>
          <a:lstStyle/>
          <a:p>
            <a:pPr algn="just"/>
            <a:r>
              <a:rPr lang="en-US" sz="2400" dirty="0"/>
              <a:t>The chosen methodology deviates slightly from the initial proposal to better align with the specific requirements and constraints of the smart aquaculture project. By integrating additional sensors and components such as the water level sensor and servo motor, the system can cater to the unique needs of aquaculture environments, ensuring optimal conditions for aquatic life. This deviation allows for enhanced automation and control within the aquaculture system, enabling processes such as feeding automation and water level monitoring to be more effectively managed. Furthermore, by refining the software algorithms and incorporating stakeholder feedback, the system operates more efficiently and reliably, minimizing errors and ensuring consistent performance. Ultimately, this deviation from the initial methodology is driven by the project's focus on customization, efficiency, and stakeholder satisfaction, leading to a more comprehensive and robust smart aquaculture solution.</a:t>
            </a:r>
            <a:endParaRPr lang="en-IN" sz="2400" dirty="0"/>
          </a:p>
        </p:txBody>
      </p:sp>
      <p:sp>
        <p:nvSpPr>
          <p:cNvPr id="4" name="Footer Placeholder 3">
            <a:extLst>
              <a:ext uri="{FF2B5EF4-FFF2-40B4-BE49-F238E27FC236}">
                <a16:creationId xmlns:a16="http://schemas.microsoft.com/office/drawing/2014/main" id="{C260838C-82A3-CD87-01CF-AEDCDE01A781}"/>
              </a:ext>
            </a:extLst>
          </p:cNvPr>
          <p:cNvSpPr>
            <a:spLocks noGrp="1"/>
          </p:cNvSpPr>
          <p:nvPr>
            <p:ph type="ftr" sz="quarter" idx="11"/>
          </p:nvPr>
        </p:nvSpPr>
        <p:spPr/>
        <p:txBody>
          <a:bodyPr/>
          <a:lstStyle/>
          <a:p>
            <a:r>
              <a:rPr lang="en-IN"/>
              <a:t>22</a:t>
            </a:r>
          </a:p>
        </p:txBody>
      </p:sp>
    </p:spTree>
    <p:extLst>
      <p:ext uri="{BB962C8B-B14F-4D97-AF65-F5344CB8AC3E}">
        <p14:creationId xmlns:p14="http://schemas.microsoft.com/office/powerpoint/2010/main" val="2432351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1E59A91-A7E8-EB4D-CEC3-5884EEC60286}"/>
              </a:ext>
            </a:extLst>
          </p:cNvPr>
          <p:cNvSpPr txBox="1">
            <a:spLocks/>
          </p:cNvSpPr>
          <p:nvPr/>
        </p:nvSpPr>
        <p:spPr>
          <a:xfrm>
            <a:off x="3058885" y="204668"/>
            <a:ext cx="6074229" cy="1103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3200" dirty="0">
                <a:solidFill>
                  <a:schemeClr val="bg1"/>
                </a:solidFill>
                <a:latin typeface="Arial Black" panose="020B0A04020102020204" pitchFamily="34" charset="0"/>
              </a:rPr>
              <a:t>REFERENCES</a:t>
            </a:r>
          </a:p>
        </p:txBody>
      </p:sp>
      <p:sp>
        <p:nvSpPr>
          <p:cNvPr id="3" name="TextBox 2">
            <a:extLst>
              <a:ext uri="{FF2B5EF4-FFF2-40B4-BE49-F238E27FC236}">
                <a16:creationId xmlns:a16="http://schemas.microsoft.com/office/drawing/2014/main" id="{E781D0FB-1CCC-7D04-CFB1-BA109221CDC1}"/>
              </a:ext>
            </a:extLst>
          </p:cNvPr>
          <p:cNvSpPr txBox="1"/>
          <p:nvPr/>
        </p:nvSpPr>
        <p:spPr>
          <a:xfrm>
            <a:off x="667912" y="1701579"/>
            <a:ext cx="10983802" cy="4524315"/>
          </a:xfrm>
          <a:prstGeom prst="rect">
            <a:avLst/>
          </a:prstGeom>
          <a:noFill/>
        </p:spPr>
        <p:txBody>
          <a:bodyPr wrap="square" rtlCol="0">
            <a:spAutoFit/>
          </a:bodyPr>
          <a:lstStyle/>
          <a:p>
            <a:r>
              <a:rPr lang="en-IN" dirty="0"/>
              <a:t>[a]. Garcia, M., S. </a:t>
            </a:r>
            <a:r>
              <a:rPr lang="en-IN" dirty="0" err="1"/>
              <a:t>Sendra</a:t>
            </a:r>
            <a:r>
              <a:rPr lang="en-IN" dirty="0"/>
              <a:t>, G. </a:t>
            </a:r>
            <a:r>
              <a:rPr lang="en-IN" dirty="0" err="1"/>
              <a:t>Lloret</a:t>
            </a:r>
            <a:r>
              <a:rPr lang="en-IN" dirty="0"/>
              <a:t>, and J. </a:t>
            </a:r>
            <a:r>
              <a:rPr lang="en-IN" dirty="0" err="1"/>
              <a:t>Lloret</a:t>
            </a:r>
            <a:r>
              <a:rPr lang="en-IN" dirty="0"/>
              <a:t>. (2011). “Monitoring and control sensor system for fish feeding in marine fish farms”. IET Communications, (5), PP. 1682-1690,. </a:t>
            </a:r>
          </a:p>
          <a:p>
            <a:endParaRPr lang="en-IN" dirty="0"/>
          </a:p>
          <a:p>
            <a:r>
              <a:rPr lang="en-IN" dirty="0"/>
              <a:t>[b]. Sung, W.T., J.H. Chen, and H.C. Wang. (2014). Remote fish aquaculture monitoring system based on wireless transmission technology. In Proceedings of the IEEE international conference on information science, electronics and electrical engineering ISEEE, PP. 540- 544. </a:t>
            </a:r>
          </a:p>
          <a:p>
            <a:endParaRPr lang="en-IN" dirty="0"/>
          </a:p>
          <a:p>
            <a:r>
              <a:rPr lang="en-IN" dirty="0"/>
              <a:t>[c]. </a:t>
            </a:r>
            <a:r>
              <a:rPr lang="en-IN" dirty="0" err="1"/>
              <a:t>Dzulqornain</a:t>
            </a:r>
            <a:r>
              <a:rPr lang="en-IN" dirty="0"/>
              <a:t>, M. I., M. U. H. Al Rasyid, and S. </a:t>
            </a:r>
            <a:r>
              <a:rPr lang="en-IN" dirty="0" err="1"/>
              <a:t>Sukaridhoto</a:t>
            </a:r>
            <a:r>
              <a:rPr lang="en-IN" dirty="0"/>
              <a:t>. (2018). Design and development of smart aquaculture system based on IFTTT model and cloud integration, in Proceedings of the MATEC Web of Conferences. EDP Sciences PP. Page 01030. </a:t>
            </a:r>
          </a:p>
          <a:p>
            <a:endParaRPr lang="en-IN" dirty="0"/>
          </a:p>
          <a:p>
            <a:r>
              <a:rPr lang="en-IN" dirty="0"/>
              <a:t>[d]. Raju, K. R. S. R., and G. H. K. Varma, (2017). Knowledge based real time monitoring system for aquaculture using IoT, </a:t>
            </a:r>
            <a:r>
              <a:rPr lang="en-IN" dirty="0" err="1"/>
              <a:t>inProceedings</a:t>
            </a:r>
            <a:r>
              <a:rPr lang="en-IN" dirty="0"/>
              <a:t> of the IEEE 7th International Advance Computing Conference (IACC). IEEE, PP. 318-321.</a:t>
            </a:r>
          </a:p>
          <a:p>
            <a:endParaRPr lang="en-IN" dirty="0"/>
          </a:p>
          <a:p>
            <a:r>
              <a:rPr lang="en-IN" dirty="0"/>
              <a:t> [e]. </a:t>
            </a:r>
            <a:r>
              <a:rPr lang="en-IN" dirty="0" err="1"/>
              <a:t>Sj</a:t>
            </a:r>
            <a:r>
              <a:rPr lang="en-IN" dirty="0"/>
              <a:t>, A., and E. Ng. (2015). Aquaculture Sentinels: Smart-farming with Biosensor Equipped Stock. Journal of Aquaculture Research &amp; Development 07. </a:t>
            </a:r>
          </a:p>
        </p:txBody>
      </p:sp>
      <p:sp>
        <p:nvSpPr>
          <p:cNvPr id="4" name="Footer Placeholder 3">
            <a:extLst>
              <a:ext uri="{FF2B5EF4-FFF2-40B4-BE49-F238E27FC236}">
                <a16:creationId xmlns:a16="http://schemas.microsoft.com/office/drawing/2014/main" id="{92F8CA0F-B999-FA73-18DD-74E50A59D409}"/>
              </a:ext>
            </a:extLst>
          </p:cNvPr>
          <p:cNvSpPr>
            <a:spLocks noGrp="1"/>
          </p:cNvSpPr>
          <p:nvPr>
            <p:ph type="ftr" sz="quarter" idx="11"/>
          </p:nvPr>
        </p:nvSpPr>
        <p:spPr/>
        <p:txBody>
          <a:bodyPr/>
          <a:lstStyle/>
          <a:p>
            <a:r>
              <a:rPr lang="en-IN"/>
              <a:t>23</a:t>
            </a:r>
          </a:p>
        </p:txBody>
      </p:sp>
    </p:spTree>
    <p:extLst>
      <p:ext uri="{BB962C8B-B14F-4D97-AF65-F5344CB8AC3E}">
        <p14:creationId xmlns:p14="http://schemas.microsoft.com/office/powerpoint/2010/main" val="493176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hool of fish in a net&#10;&#10;Description automatically generated">
            <a:extLst>
              <a:ext uri="{FF2B5EF4-FFF2-40B4-BE49-F238E27FC236}">
                <a16:creationId xmlns:a16="http://schemas.microsoft.com/office/drawing/2014/main" id="{4E77D4E8-4386-240A-6F5F-31D9A6537B50}"/>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259" y="570505"/>
            <a:ext cx="10861482" cy="5716989"/>
          </a:xfrm>
          <a:prstGeom prst="rect">
            <a:avLst/>
          </a:prstGeom>
        </p:spPr>
      </p:pic>
      <p:sp>
        <p:nvSpPr>
          <p:cNvPr id="5" name="TextBox 4">
            <a:extLst>
              <a:ext uri="{FF2B5EF4-FFF2-40B4-BE49-F238E27FC236}">
                <a16:creationId xmlns:a16="http://schemas.microsoft.com/office/drawing/2014/main" id="{9495812D-67CF-9F7A-2342-4C6F70582249}"/>
              </a:ext>
            </a:extLst>
          </p:cNvPr>
          <p:cNvSpPr txBox="1"/>
          <p:nvPr/>
        </p:nvSpPr>
        <p:spPr>
          <a:xfrm>
            <a:off x="6424655" y="4635609"/>
            <a:ext cx="5085559" cy="1015663"/>
          </a:xfrm>
          <a:prstGeom prst="rect">
            <a:avLst/>
          </a:prstGeom>
          <a:noFill/>
        </p:spPr>
        <p:txBody>
          <a:bodyPr wrap="none" rtlCol="0">
            <a:spAutoFit/>
          </a:bodyPr>
          <a:lstStyle/>
          <a:p>
            <a:r>
              <a:rPr lang="en-IN" sz="6000"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0795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339B79C-DDA7-C7E3-2755-0A6596DFB34B}"/>
              </a:ext>
            </a:extLst>
          </p:cNvPr>
          <p:cNvSpPr/>
          <p:nvPr/>
        </p:nvSpPr>
        <p:spPr>
          <a:xfrm>
            <a:off x="4571999" y="365759"/>
            <a:ext cx="3490623" cy="898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SCOPE</a:t>
            </a:r>
          </a:p>
        </p:txBody>
      </p:sp>
      <p:pic>
        <p:nvPicPr>
          <p:cNvPr id="3" name="Picture 2">
            <a:extLst>
              <a:ext uri="{FF2B5EF4-FFF2-40B4-BE49-F238E27FC236}">
                <a16:creationId xmlns:a16="http://schemas.microsoft.com/office/drawing/2014/main" id="{693275CA-2756-248E-49EF-C40137F31512}"/>
              </a:ext>
            </a:extLst>
          </p:cNvPr>
          <p:cNvPicPr>
            <a:picLocks noChangeAspect="1"/>
          </p:cNvPicPr>
          <p:nvPr/>
        </p:nvPicPr>
        <p:blipFill>
          <a:blip r:embed="rId2"/>
          <a:stretch>
            <a:fillRect/>
          </a:stretch>
        </p:blipFill>
        <p:spPr>
          <a:xfrm>
            <a:off x="174931" y="119270"/>
            <a:ext cx="1181958" cy="1123948"/>
          </a:xfrm>
          <a:prstGeom prst="rect">
            <a:avLst/>
          </a:prstGeom>
        </p:spPr>
      </p:pic>
      <p:sp>
        <p:nvSpPr>
          <p:cNvPr id="4" name="TextBox 3">
            <a:extLst>
              <a:ext uri="{FF2B5EF4-FFF2-40B4-BE49-F238E27FC236}">
                <a16:creationId xmlns:a16="http://schemas.microsoft.com/office/drawing/2014/main" id="{04544C77-AC81-4F27-0202-86CE01C3ECA8}"/>
              </a:ext>
            </a:extLst>
          </p:cNvPr>
          <p:cNvSpPr txBox="1"/>
          <p:nvPr/>
        </p:nvSpPr>
        <p:spPr>
          <a:xfrm>
            <a:off x="765909" y="2136338"/>
            <a:ext cx="10676017" cy="3416320"/>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Designing and integrating hardware components including Arduino Uno R3, relay module, water level sensor, pH sensor, DS18B20 temperature sensor, and servo motor.</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Developing software for data collection, processing, and control logic to optimize aquaculture conditions.</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Conducting comprehensive testing, validation, documentation, and support to ensure functionality, reliability, and user satisfaction.</a:t>
            </a:r>
          </a:p>
        </p:txBody>
      </p:sp>
      <p:sp>
        <p:nvSpPr>
          <p:cNvPr id="5" name="Footer Placeholder 4">
            <a:extLst>
              <a:ext uri="{FF2B5EF4-FFF2-40B4-BE49-F238E27FC236}">
                <a16:creationId xmlns:a16="http://schemas.microsoft.com/office/drawing/2014/main" id="{4CFEB601-F6A5-F5E5-406A-416AF6F4911D}"/>
              </a:ext>
            </a:extLst>
          </p:cNvPr>
          <p:cNvSpPr>
            <a:spLocks noGrp="1"/>
          </p:cNvSpPr>
          <p:nvPr>
            <p:ph type="ftr" sz="quarter" idx="11"/>
          </p:nvPr>
        </p:nvSpPr>
        <p:spPr/>
        <p:txBody>
          <a:bodyPr/>
          <a:lstStyle/>
          <a:p>
            <a:r>
              <a:rPr lang="en-IN"/>
              <a:t>3</a:t>
            </a:r>
          </a:p>
        </p:txBody>
      </p:sp>
    </p:spTree>
    <p:extLst>
      <p:ext uri="{BB962C8B-B14F-4D97-AF65-F5344CB8AC3E}">
        <p14:creationId xmlns:p14="http://schemas.microsoft.com/office/powerpoint/2010/main" val="270694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4881EB3-9EC3-B9F7-DC14-772CF2F63B13}"/>
              </a:ext>
            </a:extLst>
          </p:cNvPr>
          <p:cNvSpPr/>
          <p:nvPr/>
        </p:nvSpPr>
        <p:spPr>
          <a:xfrm>
            <a:off x="4571999" y="365759"/>
            <a:ext cx="3490623" cy="898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OBJECTIVE</a:t>
            </a:r>
          </a:p>
        </p:txBody>
      </p:sp>
      <p:pic>
        <p:nvPicPr>
          <p:cNvPr id="3" name="Picture 2">
            <a:extLst>
              <a:ext uri="{FF2B5EF4-FFF2-40B4-BE49-F238E27FC236}">
                <a16:creationId xmlns:a16="http://schemas.microsoft.com/office/drawing/2014/main" id="{C9D3E8FE-24FD-2229-EE61-B017812B1640}"/>
              </a:ext>
            </a:extLst>
          </p:cNvPr>
          <p:cNvPicPr>
            <a:picLocks noChangeAspect="1"/>
          </p:cNvPicPr>
          <p:nvPr/>
        </p:nvPicPr>
        <p:blipFill>
          <a:blip r:embed="rId2"/>
          <a:stretch>
            <a:fillRect/>
          </a:stretch>
        </p:blipFill>
        <p:spPr>
          <a:xfrm>
            <a:off x="174931" y="119270"/>
            <a:ext cx="1181958" cy="1123948"/>
          </a:xfrm>
          <a:prstGeom prst="rect">
            <a:avLst/>
          </a:prstGeom>
        </p:spPr>
      </p:pic>
      <p:sp>
        <p:nvSpPr>
          <p:cNvPr id="4" name="TextBox 3">
            <a:extLst>
              <a:ext uri="{FF2B5EF4-FFF2-40B4-BE49-F238E27FC236}">
                <a16:creationId xmlns:a16="http://schemas.microsoft.com/office/drawing/2014/main" id="{07BBB0CB-6445-E7E9-D2FF-C8631D976C68}"/>
              </a:ext>
            </a:extLst>
          </p:cNvPr>
          <p:cNvSpPr txBox="1"/>
          <p:nvPr/>
        </p:nvSpPr>
        <p:spPr>
          <a:xfrm>
            <a:off x="750008" y="1709530"/>
            <a:ext cx="11012556" cy="4524315"/>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Our aquatic wildlife are important sources of food, energy, jobs, atmospheric oxygen, buffers against new diseases, pests, and predators, and protection against food shortages and global climate change. </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We found some solutions to provide a comfortable and suitable environment for the better survival of aquatic life. That is by using IoT by considering some parameters like pH, temperature, water level etc...</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The servo motor integration in the project is to automate feeding processes, ensuring precise and timely distribution of food to aquatic organisms, thereby optimizing their growth and health while reducing manual intervention and operational workload for aquaculture practitioners.</a:t>
            </a:r>
          </a:p>
        </p:txBody>
      </p:sp>
      <p:sp>
        <p:nvSpPr>
          <p:cNvPr id="5" name="Footer Placeholder 4">
            <a:extLst>
              <a:ext uri="{FF2B5EF4-FFF2-40B4-BE49-F238E27FC236}">
                <a16:creationId xmlns:a16="http://schemas.microsoft.com/office/drawing/2014/main" id="{60CE0F14-9312-775C-9CA1-ADFEC2C01C35}"/>
              </a:ext>
            </a:extLst>
          </p:cNvPr>
          <p:cNvSpPr>
            <a:spLocks noGrp="1"/>
          </p:cNvSpPr>
          <p:nvPr>
            <p:ph type="ftr" sz="quarter" idx="11"/>
          </p:nvPr>
        </p:nvSpPr>
        <p:spPr/>
        <p:txBody>
          <a:bodyPr/>
          <a:lstStyle/>
          <a:p>
            <a:r>
              <a:rPr lang="en-IN"/>
              <a:t>4</a:t>
            </a:r>
          </a:p>
        </p:txBody>
      </p:sp>
    </p:spTree>
    <p:extLst>
      <p:ext uri="{BB962C8B-B14F-4D97-AF65-F5344CB8AC3E}">
        <p14:creationId xmlns:p14="http://schemas.microsoft.com/office/powerpoint/2010/main" val="229650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0D54C0C-D6FC-77AA-3D83-FFD77BC68C12}"/>
              </a:ext>
            </a:extLst>
          </p:cNvPr>
          <p:cNvSpPr/>
          <p:nvPr/>
        </p:nvSpPr>
        <p:spPr>
          <a:xfrm>
            <a:off x="4230093" y="326003"/>
            <a:ext cx="4579952" cy="898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Flow chart</a:t>
            </a:r>
          </a:p>
        </p:txBody>
      </p:sp>
      <p:pic>
        <p:nvPicPr>
          <p:cNvPr id="3" name="Picture 2">
            <a:extLst>
              <a:ext uri="{FF2B5EF4-FFF2-40B4-BE49-F238E27FC236}">
                <a16:creationId xmlns:a16="http://schemas.microsoft.com/office/drawing/2014/main" id="{D14B6CB5-5E33-0B91-E57D-280872A79A18}"/>
              </a:ext>
            </a:extLst>
          </p:cNvPr>
          <p:cNvPicPr>
            <a:picLocks noChangeAspect="1"/>
          </p:cNvPicPr>
          <p:nvPr/>
        </p:nvPicPr>
        <p:blipFill>
          <a:blip r:embed="rId2"/>
          <a:stretch>
            <a:fillRect/>
          </a:stretch>
        </p:blipFill>
        <p:spPr>
          <a:xfrm>
            <a:off x="174931" y="119270"/>
            <a:ext cx="1181958" cy="1123948"/>
          </a:xfrm>
          <a:prstGeom prst="rect">
            <a:avLst/>
          </a:prstGeom>
        </p:spPr>
      </p:pic>
      <p:pic>
        <p:nvPicPr>
          <p:cNvPr id="5" name="Picture 4">
            <a:extLst>
              <a:ext uri="{FF2B5EF4-FFF2-40B4-BE49-F238E27FC236}">
                <a16:creationId xmlns:a16="http://schemas.microsoft.com/office/drawing/2014/main" id="{581FEBED-A721-BDEE-02D4-C74949441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580" y="1430820"/>
            <a:ext cx="9390490" cy="4552950"/>
          </a:xfrm>
          <a:prstGeom prst="rect">
            <a:avLst/>
          </a:prstGeom>
        </p:spPr>
      </p:pic>
      <p:sp>
        <p:nvSpPr>
          <p:cNvPr id="4" name="Footer Placeholder 3">
            <a:extLst>
              <a:ext uri="{FF2B5EF4-FFF2-40B4-BE49-F238E27FC236}">
                <a16:creationId xmlns:a16="http://schemas.microsoft.com/office/drawing/2014/main" id="{DAB56DD2-160B-04E2-4CD0-3E8A0A826677}"/>
              </a:ext>
            </a:extLst>
          </p:cNvPr>
          <p:cNvSpPr>
            <a:spLocks noGrp="1"/>
          </p:cNvSpPr>
          <p:nvPr>
            <p:ph type="ftr" sz="quarter" idx="11"/>
          </p:nvPr>
        </p:nvSpPr>
        <p:spPr/>
        <p:txBody>
          <a:bodyPr/>
          <a:lstStyle/>
          <a:p>
            <a:r>
              <a:rPr lang="en-IN"/>
              <a:t>5</a:t>
            </a:r>
          </a:p>
        </p:txBody>
      </p:sp>
    </p:spTree>
    <p:extLst>
      <p:ext uri="{BB962C8B-B14F-4D97-AF65-F5344CB8AC3E}">
        <p14:creationId xmlns:p14="http://schemas.microsoft.com/office/powerpoint/2010/main" val="3857630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DCD183-C97A-B62E-2493-BD25D55F0988}"/>
              </a:ext>
            </a:extLst>
          </p:cNvPr>
          <p:cNvSpPr/>
          <p:nvPr/>
        </p:nvSpPr>
        <p:spPr>
          <a:xfrm>
            <a:off x="4150581" y="1534602"/>
            <a:ext cx="3434963" cy="44765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rial" panose="020B0604020202020204" pitchFamily="34" charset="0"/>
                <a:cs typeface="Arial" panose="020B0604020202020204" pitchFamily="34" charset="0"/>
              </a:rPr>
              <a:t>Arduino uno</a:t>
            </a:r>
          </a:p>
        </p:txBody>
      </p:sp>
      <p:cxnSp>
        <p:nvCxnSpPr>
          <p:cNvPr id="4" name="Straight Arrow Connector 3">
            <a:extLst>
              <a:ext uri="{FF2B5EF4-FFF2-40B4-BE49-F238E27FC236}">
                <a16:creationId xmlns:a16="http://schemas.microsoft.com/office/drawing/2014/main" id="{3406A4D4-0595-A1EA-530C-E9A725A97A3F}"/>
              </a:ext>
            </a:extLst>
          </p:cNvPr>
          <p:cNvCxnSpPr>
            <a:cxnSpLocks/>
          </p:cNvCxnSpPr>
          <p:nvPr/>
        </p:nvCxnSpPr>
        <p:spPr>
          <a:xfrm>
            <a:off x="2703443" y="2664681"/>
            <a:ext cx="1447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482E6AC-9C23-5217-279D-4693453A05F0}"/>
              </a:ext>
            </a:extLst>
          </p:cNvPr>
          <p:cNvCxnSpPr/>
          <p:nvPr/>
        </p:nvCxnSpPr>
        <p:spPr>
          <a:xfrm>
            <a:off x="2631882" y="2134594"/>
            <a:ext cx="15186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218840D1-D1CF-0D53-B713-C66A405DD960}"/>
              </a:ext>
            </a:extLst>
          </p:cNvPr>
          <p:cNvCxnSpPr/>
          <p:nvPr/>
        </p:nvCxnSpPr>
        <p:spPr>
          <a:xfrm>
            <a:off x="2631882" y="3832860"/>
            <a:ext cx="15186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D5F84D1-3023-138B-238C-F41137EE31EB}"/>
              </a:ext>
            </a:extLst>
          </p:cNvPr>
          <p:cNvCxnSpPr/>
          <p:nvPr/>
        </p:nvCxnSpPr>
        <p:spPr>
          <a:xfrm>
            <a:off x="2631882" y="4405023"/>
            <a:ext cx="15186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C14A16F-C3E5-CCE1-5EF3-645FBC1A84B1}"/>
              </a:ext>
            </a:extLst>
          </p:cNvPr>
          <p:cNvCxnSpPr/>
          <p:nvPr/>
        </p:nvCxnSpPr>
        <p:spPr>
          <a:xfrm>
            <a:off x="2631882" y="4953001"/>
            <a:ext cx="15186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CC08B7B5-D597-85FF-9E36-2D90A9250480}"/>
              </a:ext>
            </a:extLst>
          </p:cNvPr>
          <p:cNvSpPr txBox="1"/>
          <p:nvPr/>
        </p:nvSpPr>
        <p:spPr>
          <a:xfrm>
            <a:off x="819564" y="2443600"/>
            <a:ext cx="1922321" cy="369332"/>
          </a:xfrm>
          <a:prstGeom prst="rect">
            <a:avLst/>
          </a:prstGeom>
          <a:noFill/>
        </p:spPr>
        <p:txBody>
          <a:bodyPr wrap="none" rtlCol="0">
            <a:spAutoFit/>
          </a:bodyPr>
          <a:lstStyle/>
          <a:p>
            <a:r>
              <a:rPr lang="en-IN" dirty="0"/>
              <a:t>Water level sensor</a:t>
            </a:r>
          </a:p>
        </p:txBody>
      </p:sp>
      <p:sp>
        <p:nvSpPr>
          <p:cNvPr id="15" name="TextBox 14">
            <a:extLst>
              <a:ext uri="{FF2B5EF4-FFF2-40B4-BE49-F238E27FC236}">
                <a16:creationId xmlns:a16="http://schemas.microsoft.com/office/drawing/2014/main" id="{C1B24C97-F90C-0F43-2BC7-9F2BE09CB549}"/>
              </a:ext>
            </a:extLst>
          </p:cNvPr>
          <p:cNvSpPr txBox="1"/>
          <p:nvPr/>
        </p:nvSpPr>
        <p:spPr>
          <a:xfrm>
            <a:off x="1538994" y="1938812"/>
            <a:ext cx="1112805" cy="369332"/>
          </a:xfrm>
          <a:prstGeom prst="rect">
            <a:avLst/>
          </a:prstGeom>
          <a:noFill/>
        </p:spPr>
        <p:txBody>
          <a:bodyPr wrap="none" rtlCol="0">
            <a:spAutoFit/>
          </a:bodyPr>
          <a:lstStyle/>
          <a:p>
            <a:r>
              <a:rPr lang="en-IN" dirty="0"/>
              <a:t>Ph Sensor</a:t>
            </a:r>
          </a:p>
        </p:txBody>
      </p:sp>
      <p:sp>
        <p:nvSpPr>
          <p:cNvPr id="16" name="TextBox 15">
            <a:extLst>
              <a:ext uri="{FF2B5EF4-FFF2-40B4-BE49-F238E27FC236}">
                <a16:creationId xmlns:a16="http://schemas.microsoft.com/office/drawing/2014/main" id="{1511EB0F-4E36-A07C-B604-10901EADD19A}"/>
              </a:ext>
            </a:extLst>
          </p:cNvPr>
          <p:cNvSpPr txBox="1"/>
          <p:nvPr/>
        </p:nvSpPr>
        <p:spPr>
          <a:xfrm>
            <a:off x="650673" y="3605967"/>
            <a:ext cx="2060244" cy="369332"/>
          </a:xfrm>
          <a:prstGeom prst="rect">
            <a:avLst/>
          </a:prstGeom>
          <a:noFill/>
        </p:spPr>
        <p:txBody>
          <a:bodyPr wrap="none" rtlCol="0">
            <a:spAutoFit/>
          </a:bodyPr>
          <a:lstStyle/>
          <a:p>
            <a:r>
              <a:rPr lang="en-IN" dirty="0"/>
              <a:t>Temperature sensor</a:t>
            </a:r>
          </a:p>
        </p:txBody>
      </p:sp>
      <p:sp>
        <p:nvSpPr>
          <p:cNvPr id="17" name="TextBox 16">
            <a:extLst>
              <a:ext uri="{FF2B5EF4-FFF2-40B4-BE49-F238E27FC236}">
                <a16:creationId xmlns:a16="http://schemas.microsoft.com/office/drawing/2014/main" id="{D37219A1-E449-BA9A-31E7-4A412273E8FD}"/>
              </a:ext>
            </a:extLst>
          </p:cNvPr>
          <p:cNvSpPr txBox="1"/>
          <p:nvPr/>
        </p:nvSpPr>
        <p:spPr>
          <a:xfrm>
            <a:off x="1196272" y="4178089"/>
            <a:ext cx="1455527" cy="369332"/>
          </a:xfrm>
          <a:prstGeom prst="rect">
            <a:avLst/>
          </a:prstGeom>
          <a:noFill/>
        </p:spPr>
        <p:txBody>
          <a:bodyPr wrap="none" rtlCol="0">
            <a:spAutoFit/>
          </a:bodyPr>
          <a:lstStyle/>
          <a:p>
            <a:r>
              <a:rPr lang="en-IN" dirty="0"/>
              <a:t>Relay module</a:t>
            </a:r>
          </a:p>
        </p:txBody>
      </p:sp>
      <p:sp>
        <p:nvSpPr>
          <p:cNvPr id="18" name="TextBox 17">
            <a:extLst>
              <a:ext uri="{FF2B5EF4-FFF2-40B4-BE49-F238E27FC236}">
                <a16:creationId xmlns:a16="http://schemas.microsoft.com/office/drawing/2014/main" id="{200EF785-61D1-88E5-8A3B-9E7AED848AA9}"/>
              </a:ext>
            </a:extLst>
          </p:cNvPr>
          <p:cNvSpPr txBox="1"/>
          <p:nvPr/>
        </p:nvSpPr>
        <p:spPr>
          <a:xfrm>
            <a:off x="1291170" y="4733466"/>
            <a:ext cx="1360629" cy="369332"/>
          </a:xfrm>
          <a:prstGeom prst="rect">
            <a:avLst/>
          </a:prstGeom>
          <a:noFill/>
        </p:spPr>
        <p:txBody>
          <a:bodyPr wrap="none" rtlCol="0">
            <a:spAutoFit/>
          </a:bodyPr>
          <a:lstStyle/>
          <a:p>
            <a:r>
              <a:rPr lang="en-IN" dirty="0"/>
              <a:t>Servo Motor</a:t>
            </a:r>
          </a:p>
        </p:txBody>
      </p:sp>
      <p:sp>
        <p:nvSpPr>
          <p:cNvPr id="19" name="TextBox 18">
            <a:extLst>
              <a:ext uri="{FF2B5EF4-FFF2-40B4-BE49-F238E27FC236}">
                <a16:creationId xmlns:a16="http://schemas.microsoft.com/office/drawing/2014/main" id="{19082546-95D7-61CD-E837-2425868CD9BF}"/>
              </a:ext>
            </a:extLst>
          </p:cNvPr>
          <p:cNvSpPr txBox="1"/>
          <p:nvPr/>
        </p:nvSpPr>
        <p:spPr>
          <a:xfrm>
            <a:off x="1170942" y="5252594"/>
            <a:ext cx="1570943" cy="369332"/>
          </a:xfrm>
          <a:prstGeom prst="rect">
            <a:avLst/>
          </a:prstGeom>
          <a:noFill/>
        </p:spPr>
        <p:txBody>
          <a:bodyPr wrap="none" rtlCol="0">
            <a:spAutoFit/>
          </a:bodyPr>
          <a:lstStyle/>
          <a:p>
            <a:r>
              <a:rPr lang="en-IN" dirty="0"/>
              <a:t>Oxygenometer</a:t>
            </a:r>
          </a:p>
        </p:txBody>
      </p:sp>
      <p:cxnSp>
        <p:nvCxnSpPr>
          <p:cNvPr id="21" name="Straight Arrow Connector 20">
            <a:extLst>
              <a:ext uri="{FF2B5EF4-FFF2-40B4-BE49-F238E27FC236}">
                <a16:creationId xmlns:a16="http://schemas.microsoft.com/office/drawing/2014/main" id="{C4F0F109-5F9A-81DC-5FBB-8A3F785F5FCB}"/>
              </a:ext>
            </a:extLst>
          </p:cNvPr>
          <p:cNvCxnSpPr>
            <a:cxnSpLocks/>
          </p:cNvCxnSpPr>
          <p:nvPr/>
        </p:nvCxnSpPr>
        <p:spPr>
          <a:xfrm>
            <a:off x="2696253" y="5489012"/>
            <a:ext cx="14543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3430878-BFF0-A882-F88A-E989745457DF}"/>
              </a:ext>
            </a:extLst>
          </p:cNvPr>
          <p:cNvCxnSpPr/>
          <p:nvPr/>
        </p:nvCxnSpPr>
        <p:spPr>
          <a:xfrm>
            <a:off x="7585544" y="2830664"/>
            <a:ext cx="12324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B4D2537-EB9F-C0B2-B5D9-4DDDA1409B1B}"/>
              </a:ext>
            </a:extLst>
          </p:cNvPr>
          <p:cNvSpPr txBox="1"/>
          <p:nvPr/>
        </p:nvSpPr>
        <p:spPr>
          <a:xfrm>
            <a:off x="8772183" y="2645998"/>
            <a:ext cx="1894878" cy="369332"/>
          </a:xfrm>
          <a:prstGeom prst="rect">
            <a:avLst/>
          </a:prstGeom>
          <a:noFill/>
        </p:spPr>
        <p:txBody>
          <a:bodyPr wrap="none" rtlCol="0">
            <a:spAutoFit/>
          </a:bodyPr>
          <a:lstStyle/>
          <a:p>
            <a:r>
              <a:rPr lang="en-IN" dirty="0"/>
              <a:t>Water level values</a:t>
            </a:r>
          </a:p>
        </p:txBody>
      </p:sp>
      <p:cxnSp>
        <p:nvCxnSpPr>
          <p:cNvPr id="26" name="Straight Arrow Connector 25">
            <a:extLst>
              <a:ext uri="{FF2B5EF4-FFF2-40B4-BE49-F238E27FC236}">
                <a16:creationId xmlns:a16="http://schemas.microsoft.com/office/drawing/2014/main" id="{35E50FAE-0AED-C21F-1C46-1AF5EE0AF371}"/>
              </a:ext>
            </a:extLst>
          </p:cNvPr>
          <p:cNvCxnSpPr/>
          <p:nvPr/>
        </p:nvCxnSpPr>
        <p:spPr>
          <a:xfrm>
            <a:off x="7585544" y="3604260"/>
            <a:ext cx="12324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83E6D06-530B-01F6-CD81-BC1A20B803C6}"/>
              </a:ext>
            </a:extLst>
          </p:cNvPr>
          <p:cNvCxnSpPr/>
          <p:nvPr/>
        </p:nvCxnSpPr>
        <p:spPr>
          <a:xfrm>
            <a:off x="7585544" y="4430864"/>
            <a:ext cx="12324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D0DBAD5B-23A3-B3BF-41E1-58A10F75179C}"/>
              </a:ext>
            </a:extLst>
          </p:cNvPr>
          <p:cNvSpPr txBox="1"/>
          <p:nvPr/>
        </p:nvSpPr>
        <p:spPr>
          <a:xfrm>
            <a:off x="8909437" y="3421301"/>
            <a:ext cx="1087157" cy="369332"/>
          </a:xfrm>
          <a:prstGeom prst="rect">
            <a:avLst/>
          </a:prstGeom>
          <a:noFill/>
        </p:spPr>
        <p:txBody>
          <a:bodyPr wrap="none" rtlCol="0">
            <a:spAutoFit/>
          </a:bodyPr>
          <a:lstStyle/>
          <a:p>
            <a:r>
              <a:rPr lang="en-IN" dirty="0"/>
              <a:t>Ph Values</a:t>
            </a:r>
          </a:p>
        </p:txBody>
      </p:sp>
      <p:sp>
        <p:nvSpPr>
          <p:cNvPr id="30" name="TextBox 29">
            <a:extLst>
              <a:ext uri="{FF2B5EF4-FFF2-40B4-BE49-F238E27FC236}">
                <a16:creationId xmlns:a16="http://schemas.microsoft.com/office/drawing/2014/main" id="{D23EDD7A-6DD8-F2C9-FC83-ABA22D2A5810}"/>
              </a:ext>
            </a:extLst>
          </p:cNvPr>
          <p:cNvSpPr txBox="1"/>
          <p:nvPr/>
        </p:nvSpPr>
        <p:spPr>
          <a:xfrm>
            <a:off x="8817997" y="4223193"/>
            <a:ext cx="2032801" cy="369332"/>
          </a:xfrm>
          <a:prstGeom prst="rect">
            <a:avLst/>
          </a:prstGeom>
          <a:noFill/>
        </p:spPr>
        <p:txBody>
          <a:bodyPr wrap="none" rtlCol="0">
            <a:spAutoFit/>
          </a:bodyPr>
          <a:lstStyle/>
          <a:p>
            <a:r>
              <a:rPr lang="en-IN" dirty="0"/>
              <a:t>Temperature values</a:t>
            </a:r>
          </a:p>
        </p:txBody>
      </p:sp>
      <p:sp>
        <p:nvSpPr>
          <p:cNvPr id="31" name="TextBox 30">
            <a:extLst>
              <a:ext uri="{FF2B5EF4-FFF2-40B4-BE49-F238E27FC236}">
                <a16:creationId xmlns:a16="http://schemas.microsoft.com/office/drawing/2014/main" id="{C310CDEB-B13D-AB44-6D24-1F3D099C6FA4}"/>
              </a:ext>
            </a:extLst>
          </p:cNvPr>
          <p:cNvSpPr txBox="1"/>
          <p:nvPr/>
        </p:nvSpPr>
        <p:spPr>
          <a:xfrm>
            <a:off x="1308148" y="2991577"/>
            <a:ext cx="1363065" cy="369332"/>
          </a:xfrm>
          <a:prstGeom prst="rect">
            <a:avLst/>
          </a:prstGeom>
          <a:noFill/>
        </p:spPr>
        <p:txBody>
          <a:bodyPr wrap="none" rtlCol="0">
            <a:spAutoFit/>
          </a:bodyPr>
          <a:lstStyle/>
          <a:p>
            <a:r>
              <a:rPr lang="en-IN" dirty="0"/>
              <a:t>Water pump</a:t>
            </a:r>
          </a:p>
        </p:txBody>
      </p:sp>
      <p:cxnSp>
        <p:nvCxnSpPr>
          <p:cNvPr id="33" name="Straight Arrow Connector 32">
            <a:extLst>
              <a:ext uri="{FF2B5EF4-FFF2-40B4-BE49-F238E27FC236}">
                <a16:creationId xmlns:a16="http://schemas.microsoft.com/office/drawing/2014/main" id="{296E7C1A-A70D-DD5B-0E3B-44464901251A}"/>
              </a:ext>
            </a:extLst>
          </p:cNvPr>
          <p:cNvCxnSpPr>
            <a:cxnSpLocks/>
          </p:cNvCxnSpPr>
          <p:nvPr/>
        </p:nvCxnSpPr>
        <p:spPr>
          <a:xfrm>
            <a:off x="2631882" y="3216107"/>
            <a:ext cx="1497564" cy="6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Rounded Corners 33">
            <a:extLst>
              <a:ext uri="{FF2B5EF4-FFF2-40B4-BE49-F238E27FC236}">
                <a16:creationId xmlns:a16="http://schemas.microsoft.com/office/drawing/2014/main" id="{5EF18606-1ADF-197C-EA41-094C2F6AEEC9}"/>
              </a:ext>
            </a:extLst>
          </p:cNvPr>
          <p:cNvSpPr/>
          <p:nvPr/>
        </p:nvSpPr>
        <p:spPr>
          <a:xfrm>
            <a:off x="3705307" y="218661"/>
            <a:ext cx="4579952" cy="898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BLOCK DIAGRAM</a:t>
            </a:r>
          </a:p>
        </p:txBody>
      </p:sp>
      <p:pic>
        <p:nvPicPr>
          <p:cNvPr id="35" name="Picture 34">
            <a:extLst>
              <a:ext uri="{FF2B5EF4-FFF2-40B4-BE49-F238E27FC236}">
                <a16:creationId xmlns:a16="http://schemas.microsoft.com/office/drawing/2014/main" id="{A8EF07BB-A980-8419-FF4A-A2D77D7F688F}"/>
              </a:ext>
            </a:extLst>
          </p:cNvPr>
          <p:cNvPicPr>
            <a:picLocks noChangeAspect="1"/>
          </p:cNvPicPr>
          <p:nvPr/>
        </p:nvPicPr>
        <p:blipFill>
          <a:blip r:embed="rId2"/>
          <a:stretch>
            <a:fillRect/>
          </a:stretch>
        </p:blipFill>
        <p:spPr>
          <a:xfrm>
            <a:off x="174931" y="119270"/>
            <a:ext cx="1181958" cy="1123948"/>
          </a:xfrm>
          <a:prstGeom prst="rect">
            <a:avLst/>
          </a:prstGeom>
        </p:spPr>
      </p:pic>
      <p:sp>
        <p:nvSpPr>
          <p:cNvPr id="3" name="Footer Placeholder 2">
            <a:extLst>
              <a:ext uri="{FF2B5EF4-FFF2-40B4-BE49-F238E27FC236}">
                <a16:creationId xmlns:a16="http://schemas.microsoft.com/office/drawing/2014/main" id="{3F72955D-A645-85D4-87B2-F19214DDBBFD}"/>
              </a:ext>
            </a:extLst>
          </p:cNvPr>
          <p:cNvSpPr>
            <a:spLocks noGrp="1"/>
          </p:cNvSpPr>
          <p:nvPr>
            <p:ph type="ftr" sz="quarter" idx="11"/>
          </p:nvPr>
        </p:nvSpPr>
        <p:spPr/>
        <p:txBody>
          <a:bodyPr/>
          <a:lstStyle/>
          <a:p>
            <a:r>
              <a:rPr lang="en-IN"/>
              <a:t>6</a:t>
            </a:r>
          </a:p>
        </p:txBody>
      </p:sp>
    </p:spTree>
    <p:extLst>
      <p:ext uri="{BB962C8B-B14F-4D97-AF65-F5344CB8AC3E}">
        <p14:creationId xmlns:p14="http://schemas.microsoft.com/office/powerpoint/2010/main" val="396343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C77222E-5CDD-D61D-29B8-551D6DA797DE}"/>
              </a:ext>
            </a:extLst>
          </p:cNvPr>
          <p:cNvSpPr/>
          <p:nvPr/>
        </p:nvSpPr>
        <p:spPr>
          <a:xfrm>
            <a:off x="3991554" y="397564"/>
            <a:ext cx="4770784" cy="898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CIRCUIT DIAGRAM</a:t>
            </a:r>
          </a:p>
        </p:txBody>
      </p:sp>
      <p:pic>
        <p:nvPicPr>
          <p:cNvPr id="3" name="Picture 2">
            <a:extLst>
              <a:ext uri="{FF2B5EF4-FFF2-40B4-BE49-F238E27FC236}">
                <a16:creationId xmlns:a16="http://schemas.microsoft.com/office/drawing/2014/main" id="{2E0375B6-4CDC-B14C-3B96-457B8C030D2F}"/>
              </a:ext>
            </a:extLst>
          </p:cNvPr>
          <p:cNvPicPr>
            <a:picLocks noChangeAspect="1"/>
          </p:cNvPicPr>
          <p:nvPr/>
        </p:nvPicPr>
        <p:blipFill>
          <a:blip r:embed="rId2"/>
          <a:stretch>
            <a:fillRect/>
          </a:stretch>
        </p:blipFill>
        <p:spPr>
          <a:xfrm>
            <a:off x="174931" y="119270"/>
            <a:ext cx="1181958" cy="1123948"/>
          </a:xfrm>
          <a:prstGeom prst="rect">
            <a:avLst/>
          </a:prstGeom>
        </p:spPr>
      </p:pic>
      <p:pic>
        <p:nvPicPr>
          <p:cNvPr id="5" name="Picture 4">
            <a:extLst>
              <a:ext uri="{FF2B5EF4-FFF2-40B4-BE49-F238E27FC236}">
                <a16:creationId xmlns:a16="http://schemas.microsoft.com/office/drawing/2014/main" id="{5F1AC006-D95A-B651-FFAA-2E1224B262B3}"/>
              </a:ext>
            </a:extLst>
          </p:cNvPr>
          <p:cNvPicPr>
            <a:picLocks noChangeAspect="1"/>
          </p:cNvPicPr>
          <p:nvPr/>
        </p:nvPicPr>
        <p:blipFill rotWithShape="1">
          <a:blip r:embed="rId3">
            <a:extLst>
              <a:ext uri="{28A0092B-C50C-407E-A947-70E740481C1C}">
                <a14:useLocalDpi xmlns:a14="http://schemas.microsoft.com/office/drawing/2010/main" val="0"/>
              </a:ext>
            </a:extLst>
          </a:blip>
          <a:srcRect t="7779" b="10529"/>
          <a:stretch/>
        </p:blipFill>
        <p:spPr>
          <a:xfrm>
            <a:off x="1598730" y="1243218"/>
            <a:ext cx="9153565" cy="5120640"/>
          </a:xfrm>
          <a:prstGeom prst="rect">
            <a:avLst/>
          </a:prstGeom>
        </p:spPr>
      </p:pic>
      <p:sp>
        <p:nvSpPr>
          <p:cNvPr id="4" name="Footer Placeholder 3">
            <a:extLst>
              <a:ext uri="{FF2B5EF4-FFF2-40B4-BE49-F238E27FC236}">
                <a16:creationId xmlns:a16="http://schemas.microsoft.com/office/drawing/2014/main" id="{4649E83F-937D-E030-9B3A-AC97D43D03C2}"/>
              </a:ext>
            </a:extLst>
          </p:cNvPr>
          <p:cNvSpPr>
            <a:spLocks noGrp="1"/>
          </p:cNvSpPr>
          <p:nvPr>
            <p:ph type="ftr" sz="quarter" idx="11"/>
          </p:nvPr>
        </p:nvSpPr>
        <p:spPr/>
        <p:txBody>
          <a:bodyPr/>
          <a:lstStyle/>
          <a:p>
            <a:r>
              <a:rPr lang="en-IN"/>
              <a:t>7</a:t>
            </a:r>
          </a:p>
        </p:txBody>
      </p:sp>
    </p:spTree>
    <p:extLst>
      <p:ext uri="{BB962C8B-B14F-4D97-AF65-F5344CB8AC3E}">
        <p14:creationId xmlns:p14="http://schemas.microsoft.com/office/powerpoint/2010/main" val="1796863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FFF03A8-B33B-0662-30A6-E3BA4C823825}"/>
              </a:ext>
            </a:extLst>
          </p:cNvPr>
          <p:cNvSpPr txBox="1">
            <a:spLocks/>
          </p:cNvSpPr>
          <p:nvPr/>
        </p:nvSpPr>
        <p:spPr>
          <a:xfrm>
            <a:off x="3318209" y="389502"/>
            <a:ext cx="5430417" cy="95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US" sz="4400" b="1" dirty="0">
                <a:solidFill>
                  <a:schemeClr val="bg1"/>
                </a:solidFill>
                <a:latin typeface="+mj-lt"/>
              </a:rPr>
              <a:t>METHODOLOGY</a:t>
            </a:r>
            <a:endParaRPr lang="en-IN" sz="4400" dirty="0">
              <a:solidFill>
                <a:schemeClr val="bg1"/>
              </a:solidFill>
              <a:latin typeface="+mj-lt"/>
            </a:endParaRPr>
          </a:p>
        </p:txBody>
      </p:sp>
      <p:pic>
        <p:nvPicPr>
          <p:cNvPr id="3" name="Picture 2">
            <a:extLst>
              <a:ext uri="{FF2B5EF4-FFF2-40B4-BE49-F238E27FC236}">
                <a16:creationId xmlns:a16="http://schemas.microsoft.com/office/drawing/2014/main" id="{5355D680-9822-99D2-3C13-944019314228}"/>
              </a:ext>
            </a:extLst>
          </p:cNvPr>
          <p:cNvPicPr>
            <a:picLocks noChangeAspect="1"/>
          </p:cNvPicPr>
          <p:nvPr/>
        </p:nvPicPr>
        <p:blipFill>
          <a:blip r:embed="rId2"/>
          <a:stretch>
            <a:fillRect/>
          </a:stretch>
        </p:blipFill>
        <p:spPr>
          <a:xfrm>
            <a:off x="174931" y="119270"/>
            <a:ext cx="1181958" cy="1123948"/>
          </a:xfrm>
          <a:prstGeom prst="rect">
            <a:avLst/>
          </a:prstGeom>
        </p:spPr>
      </p:pic>
      <p:sp>
        <p:nvSpPr>
          <p:cNvPr id="4" name="TextBox 3">
            <a:extLst>
              <a:ext uri="{FF2B5EF4-FFF2-40B4-BE49-F238E27FC236}">
                <a16:creationId xmlns:a16="http://schemas.microsoft.com/office/drawing/2014/main" id="{DFFD04F7-B869-9554-66A1-A98D44837DA1}"/>
              </a:ext>
            </a:extLst>
          </p:cNvPr>
          <p:cNvSpPr txBox="1"/>
          <p:nvPr/>
        </p:nvSpPr>
        <p:spPr>
          <a:xfrm>
            <a:off x="1208598" y="1940118"/>
            <a:ext cx="10145865" cy="4154984"/>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t>Integrating hardware components such as Arduino Uno R3, relay module, water level sensor, pH sensor, DS18B20 temperature sensor, and servo motor.</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Developing software for real-time data processing and control algorithm implementation.</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Conducting testing and validation procedures to ensure the effectiveness of the system in maintaining optimal environmental conditions for aquatic life.</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Deploying the system in aquaculture settings and providing ongoing support and maintenance.</a:t>
            </a:r>
            <a:endParaRPr lang="en-IN" sz="2400" dirty="0"/>
          </a:p>
        </p:txBody>
      </p:sp>
      <p:sp>
        <p:nvSpPr>
          <p:cNvPr id="5" name="Footer Placeholder 4">
            <a:extLst>
              <a:ext uri="{FF2B5EF4-FFF2-40B4-BE49-F238E27FC236}">
                <a16:creationId xmlns:a16="http://schemas.microsoft.com/office/drawing/2014/main" id="{B568A8CA-8F63-47AE-B5EB-F02F51E8BC47}"/>
              </a:ext>
            </a:extLst>
          </p:cNvPr>
          <p:cNvSpPr>
            <a:spLocks noGrp="1"/>
          </p:cNvSpPr>
          <p:nvPr>
            <p:ph type="ftr" sz="quarter" idx="11"/>
          </p:nvPr>
        </p:nvSpPr>
        <p:spPr/>
        <p:txBody>
          <a:bodyPr/>
          <a:lstStyle/>
          <a:p>
            <a:r>
              <a:rPr lang="en-IN"/>
              <a:t>8</a:t>
            </a:r>
          </a:p>
        </p:txBody>
      </p:sp>
    </p:spTree>
    <p:extLst>
      <p:ext uri="{BB962C8B-B14F-4D97-AF65-F5344CB8AC3E}">
        <p14:creationId xmlns:p14="http://schemas.microsoft.com/office/powerpoint/2010/main" val="256145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B7DDFEB-AF60-987F-4D1E-0C2E7B0588D9}"/>
              </a:ext>
            </a:extLst>
          </p:cNvPr>
          <p:cNvSpPr txBox="1">
            <a:spLocks/>
          </p:cNvSpPr>
          <p:nvPr/>
        </p:nvSpPr>
        <p:spPr>
          <a:xfrm>
            <a:off x="3318209" y="389502"/>
            <a:ext cx="5430417" cy="95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42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US" sz="4400" b="1" dirty="0">
                <a:solidFill>
                  <a:schemeClr val="bg1"/>
                </a:solidFill>
                <a:latin typeface="+mj-lt"/>
              </a:rPr>
              <a:t>Proposed Components</a:t>
            </a:r>
            <a:endParaRPr lang="en-IN" sz="4400" dirty="0">
              <a:solidFill>
                <a:schemeClr val="bg1"/>
              </a:solidFill>
              <a:latin typeface="+mj-lt"/>
            </a:endParaRPr>
          </a:p>
        </p:txBody>
      </p:sp>
      <p:pic>
        <p:nvPicPr>
          <p:cNvPr id="3" name="Picture 2" descr="Image result for Arduino uno">
            <a:extLst>
              <a:ext uri="{FF2B5EF4-FFF2-40B4-BE49-F238E27FC236}">
                <a16:creationId xmlns:a16="http://schemas.microsoft.com/office/drawing/2014/main" id="{BCBE1E00-979B-CC15-63FA-FFC9B3005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15" y="2190750"/>
            <a:ext cx="3002071" cy="21268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94EAE0F-D655-5D62-AE70-C4286E59719A}"/>
              </a:ext>
            </a:extLst>
          </p:cNvPr>
          <p:cNvPicPr>
            <a:picLocks noChangeAspect="1"/>
          </p:cNvPicPr>
          <p:nvPr/>
        </p:nvPicPr>
        <p:blipFill>
          <a:blip r:embed="rId3"/>
          <a:stretch>
            <a:fillRect/>
          </a:stretch>
        </p:blipFill>
        <p:spPr>
          <a:xfrm>
            <a:off x="174931" y="119270"/>
            <a:ext cx="1181958" cy="1123948"/>
          </a:xfrm>
          <a:prstGeom prst="rect">
            <a:avLst/>
          </a:prstGeom>
        </p:spPr>
      </p:pic>
      <p:pic>
        <p:nvPicPr>
          <p:cNvPr id="6" name="Picture 5">
            <a:extLst>
              <a:ext uri="{FF2B5EF4-FFF2-40B4-BE49-F238E27FC236}">
                <a16:creationId xmlns:a16="http://schemas.microsoft.com/office/drawing/2014/main" id="{6A64AB9D-153D-387B-A7BB-F650A0F0511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804079" y="2104858"/>
            <a:ext cx="2298591" cy="2298591"/>
          </a:xfrm>
          <a:prstGeom prst="rect">
            <a:avLst/>
          </a:prstGeom>
        </p:spPr>
      </p:pic>
      <p:pic>
        <p:nvPicPr>
          <p:cNvPr id="9" name="Picture 8">
            <a:extLst>
              <a:ext uri="{FF2B5EF4-FFF2-40B4-BE49-F238E27FC236}">
                <a16:creationId xmlns:a16="http://schemas.microsoft.com/office/drawing/2014/main" id="{F6A2516F-723C-41DE-303C-01C508CC86A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12219"/>
          <a:stretch/>
        </p:blipFill>
        <p:spPr>
          <a:xfrm>
            <a:off x="8101672" y="1781099"/>
            <a:ext cx="3170415" cy="2774326"/>
          </a:xfrm>
          <a:prstGeom prst="rect">
            <a:avLst/>
          </a:prstGeom>
        </p:spPr>
      </p:pic>
      <p:sp>
        <p:nvSpPr>
          <p:cNvPr id="15" name="TextBox 14">
            <a:extLst>
              <a:ext uri="{FF2B5EF4-FFF2-40B4-BE49-F238E27FC236}">
                <a16:creationId xmlns:a16="http://schemas.microsoft.com/office/drawing/2014/main" id="{5B5EE05E-9D69-52CF-7D52-591FFE1375C5}"/>
              </a:ext>
            </a:extLst>
          </p:cNvPr>
          <p:cNvSpPr txBox="1"/>
          <p:nvPr/>
        </p:nvSpPr>
        <p:spPr>
          <a:xfrm>
            <a:off x="944003" y="4691269"/>
            <a:ext cx="1766894" cy="369332"/>
          </a:xfrm>
          <a:prstGeom prst="rect">
            <a:avLst/>
          </a:prstGeom>
          <a:noFill/>
        </p:spPr>
        <p:txBody>
          <a:bodyPr wrap="none" rtlCol="0">
            <a:spAutoFit/>
          </a:bodyPr>
          <a:lstStyle/>
          <a:p>
            <a:r>
              <a:rPr lang="en-IN" dirty="0" err="1"/>
              <a:t>Fig:Arduino</a:t>
            </a:r>
            <a:r>
              <a:rPr lang="en-IN" dirty="0"/>
              <a:t> UNO</a:t>
            </a:r>
          </a:p>
        </p:txBody>
      </p:sp>
      <p:sp>
        <p:nvSpPr>
          <p:cNvPr id="16" name="TextBox 15">
            <a:extLst>
              <a:ext uri="{FF2B5EF4-FFF2-40B4-BE49-F238E27FC236}">
                <a16:creationId xmlns:a16="http://schemas.microsoft.com/office/drawing/2014/main" id="{2E17AA65-4445-FC0B-58DD-9B1B9FA70AFC}"/>
              </a:ext>
            </a:extLst>
          </p:cNvPr>
          <p:cNvSpPr txBox="1"/>
          <p:nvPr/>
        </p:nvSpPr>
        <p:spPr>
          <a:xfrm>
            <a:off x="5732890" y="4754880"/>
            <a:ext cx="1014701" cy="369332"/>
          </a:xfrm>
          <a:prstGeom prst="rect">
            <a:avLst/>
          </a:prstGeom>
          <a:noFill/>
        </p:spPr>
        <p:txBody>
          <a:bodyPr wrap="none" rtlCol="0">
            <a:spAutoFit/>
          </a:bodyPr>
          <a:lstStyle/>
          <a:p>
            <a:r>
              <a:rPr lang="en-IN" dirty="0" err="1"/>
              <a:t>Fig:Relay</a:t>
            </a:r>
            <a:endParaRPr lang="en-IN" dirty="0"/>
          </a:p>
        </p:txBody>
      </p:sp>
      <p:sp>
        <p:nvSpPr>
          <p:cNvPr id="17" name="TextBox 16">
            <a:extLst>
              <a:ext uri="{FF2B5EF4-FFF2-40B4-BE49-F238E27FC236}">
                <a16:creationId xmlns:a16="http://schemas.microsoft.com/office/drawing/2014/main" id="{7AB902F1-C17C-CA82-4FCE-A1E148E388BB}"/>
              </a:ext>
            </a:extLst>
          </p:cNvPr>
          <p:cNvSpPr txBox="1"/>
          <p:nvPr/>
        </p:nvSpPr>
        <p:spPr>
          <a:xfrm>
            <a:off x="8841455" y="4622322"/>
            <a:ext cx="1690847" cy="369332"/>
          </a:xfrm>
          <a:prstGeom prst="rect">
            <a:avLst/>
          </a:prstGeom>
          <a:noFill/>
        </p:spPr>
        <p:txBody>
          <a:bodyPr wrap="none" rtlCol="0">
            <a:spAutoFit/>
          </a:bodyPr>
          <a:lstStyle/>
          <a:p>
            <a:r>
              <a:rPr lang="en-IN" dirty="0" err="1"/>
              <a:t>Fig:Servo</a:t>
            </a:r>
            <a:r>
              <a:rPr lang="en-IN" dirty="0"/>
              <a:t> Motor</a:t>
            </a:r>
          </a:p>
        </p:txBody>
      </p:sp>
      <p:sp>
        <p:nvSpPr>
          <p:cNvPr id="5" name="Footer Placeholder 4">
            <a:extLst>
              <a:ext uri="{FF2B5EF4-FFF2-40B4-BE49-F238E27FC236}">
                <a16:creationId xmlns:a16="http://schemas.microsoft.com/office/drawing/2014/main" id="{859148D5-3666-8510-4215-3126FE04A40E}"/>
              </a:ext>
            </a:extLst>
          </p:cNvPr>
          <p:cNvSpPr>
            <a:spLocks noGrp="1"/>
          </p:cNvSpPr>
          <p:nvPr>
            <p:ph type="ftr" sz="quarter" idx="11"/>
          </p:nvPr>
        </p:nvSpPr>
        <p:spPr/>
        <p:txBody>
          <a:bodyPr/>
          <a:lstStyle/>
          <a:p>
            <a:r>
              <a:rPr lang="en-IN"/>
              <a:t>9</a:t>
            </a:r>
          </a:p>
        </p:txBody>
      </p:sp>
    </p:spTree>
    <p:extLst>
      <p:ext uri="{BB962C8B-B14F-4D97-AF65-F5344CB8AC3E}">
        <p14:creationId xmlns:p14="http://schemas.microsoft.com/office/powerpoint/2010/main" val="1559176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TotalTime>
  <Words>1627</Words>
  <Application>Microsoft Office PowerPoint</Application>
  <PresentationFormat>Widescreen</PresentationFormat>
  <Paragraphs>130</Paragraphs>
  <Slides>24</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Algerian</vt:lpstr>
      <vt:lpstr>Arial</vt:lpstr>
      <vt:lpstr>Arial Black</vt:lpstr>
      <vt:lpstr>Arial Narrow</vt:lpstr>
      <vt:lpstr>Calibri</vt:lpstr>
      <vt:lpstr>Calibri Light</vt:lpstr>
      <vt:lpstr>Wingdings</vt:lpstr>
      <vt:lpstr>Office Theme</vt:lpstr>
      <vt:lpstr>SATHYABAMA  INSTITUTE OF SCIENCE AND TECHNOLOGY  (DEEMED TO BE UNIVERSITY)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SATHYABAMA  INSTITUTE OF SCIENCE AND TECHNOLOGY  (DEEMED TO BE UNIVERSITY)              Accredited with “A++” grade by NAAC|12B status by UGC|Approved by AICTE                         Jeppiaar Nagar, Rajiv Gandhi Salai, Chennai – 600 119  www.sathyabama.ac.in  …………………………………………………………………………………………………………………………………</dc:title>
  <dc:creator>Uday Anamdasu</dc:creator>
  <cp:lastModifiedBy>Uday Anamdasu</cp:lastModifiedBy>
  <cp:revision>9</cp:revision>
  <dcterms:created xsi:type="dcterms:W3CDTF">2024-04-30T09:19:35Z</dcterms:created>
  <dcterms:modified xsi:type="dcterms:W3CDTF">2024-05-09T20:11:51Z</dcterms:modified>
</cp:coreProperties>
</file>